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6248" r:id="rId2"/>
    <p:sldId id="6255" r:id="rId3"/>
    <p:sldId id="6222" r:id="rId4"/>
    <p:sldId id="6257" r:id="rId5"/>
    <p:sldId id="6258" r:id="rId6"/>
    <p:sldId id="6259" r:id="rId7"/>
    <p:sldId id="6260" r:id="rId8"/>
    <p:sldId id="6261" r:id="rId9"/>
    <p:sldId id="6262" r:id="rId10"/>
    <p:sldId id="6263" r:id="rId11"/>
    <p:sldId id="6264" r:id="rId12"/>
    <p:sldId id="6265" r:id="rId13"/>
    <p:sldId id="6266" r:id="rId14"/>
    <p:sldId id="6267" r:id="rId15"/>
    <p:sldId id="6268" r:id="rId16"/>
    <p:sldId id="6269" r:id="rId17"/>
    <p:sldId id="6270" r:id="rId18"/>
    <p:sldId id="6271" r:id="rId19"/>
    <p:sldId id="6272" r:id="rId20"/>
    <p:sldId id="6273" r:id="rId21"/>
    <p:sldId id="6274" r:id="rId22"/>
    <p:sldId id="6254" r:id="rId23"/>
    <p:sldId id="6244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4" clrIdx="0"/>
  <p:cmAuthor id="2" name="lenovo" initials="l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C0218"/>
    <a:srgbClr val="030218"/>
    <a:srgbClr val="207FBA"/>
    <a:srgbClr val="105485"/>
    <a:srgbClr val="F8F7F9"/>
    <a:srgbClr val="65C2C9"/>
    <a:srgbClr val="D3C8D8"/>
    <a:srgbClr val="EEEEEE"/>
    <a:srgbClr val="1155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85359" autoAdjust="0"/>
  </p:normalViewPr>
  <p:slideViewPr>
    <p:cSldViewPr snapToGrid="0">
      <p:cViewPr>
        <p:scale>
          <a:sx n="60" d="100"/>
          <a:sy n="60" d="100"/>
        </p:scale>
        <p:origin x="-1080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6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A9D31B-B0CC-BF41-BC2D-78741D1FB1EB}" type="doc">
      <dgm:prSet loTypeId="urn:microsoft.com/office/officeart/2008/layout/RadialCluster#1" loCatId="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E1C7DA0E-5703-A147-A6D5-9A08B59D2090}">
      <dgm:prSet phldrT="[文本]"/>
      <dgm:spPr/>
      <dgm:t>
        <a:bodyPr/>
        <a:lstStyle/>
        <a:p>
          <a:r>
            <a:rPr lang="zh-CN" altLang="en-US" b="1" dirty="0"/>
            <a:t>人民群众</a:t>
          </a:r>
        </a:p>
      </dgm:t>
    </dgm:pt>
    <dgm:pt modelId="{10789DA6-3414-7547-B8ED-7910AF39FF18}" type="parTrans" cxnId="{6AC365C9-4499-F84A-91D1-8054550558E3}">
      <dgm:prSet/>
      <dgm:spPr/>
      <dgm:t>
        <a:bodyPr/>
        <a:lstStyle/>
        <a:p>
          <a:endParaRPr lang="zh-CN" altLang="en-US"/>
        </a:p>
      </dgm:t>
    </dgm:pt>
    <dgm:pt modelId="{6AFBED8E-F052-C640-818E-CFC28F55B057}" type="sibTrans" cxnId="{6AC365C9-4499-F84A-91D1-8054550558E3}">
      <dgm:prSet/>
      <dgm:spPr/>
      <dgm:t>
        <a:bodyPr/>
        <a:lstStyle/>
        <a:p>
          <a:endParaRPr lang="zh-CN" altLang="en-US"/>
        </a:p>
      </dgm:t>
    </dgm:pt>
    <dgm:pt modelId="{092F4953-7CFB-6344-B716-2D001F17642C}">
      <dgm:prSet phldrT="[文本]" custT="1"/>
      <dgm:spPr/>
      <dgm:t>
        <a:bodyPr/>
        <a:lstStyle/>
        <a:p>
          <a:r>
            <a:rPr lang="zh-CN" altLang="en-US" sz="2400" b="1" dirty="0"/>
            <a:t>投机官僚</a:t>
          </a:r>
        </a:p>
      </dgm:t>
    </dgm:pt>
    <dgm:pt modelId="{BE08AA82-7501-674D-B091-11E5B76B5050}" type="parTrans" cxnId="{6FEAE315-59CE-BE48-A2DA-5300CEC20015}">
      <dgm:prSet/>
      <dgm:spPr/>
      <dgm:t>
        <a:bodyPr/>
        <a:lstStyle/>
        <a:p>
          <a:endParaRPr lang="zh-CN" altLang="en-US"/>
        </a:p>
      </dgm:t>
    </dgm:pt>
    <dgm:pt modelId="{899A3320-EE31-C346-8A71-27895C9DD4B9}" type="sibTrans" cxnId="{6FEAE315-59CE-BE48-A2DA-5300CEC20015}">
      <dgm:prSet/>
      <dgm:spPr/>
      <dgm:t>
        <a:bodyPr/>
        <a:lstStyle/>
        <a:p>
          <a:endParaRPr lang="zh-CN" altLang="en-US"/>
        </a:p>
      </dgm:t>
    </dgm:pt>
    <dgm:pt modelId="{01F4D5E2-EC00-FB40-9E87-52A01030BFD6}">
      <dgm:prSet phldrT="[文本]"/>
      <dgm:spPr/>
      <dgm:t>
        <a:bodyPr/>
        <a:lstStyle/>
        <a:p>
          <a:r>
            <a:rPr lang="zh-CN" altLang="en-US" b="1" dirty="0"/>
            <a:t>维新派</a:t>
          </a:r>
        </a:p>
      </dgm:t>
    </dgm:pt>
    <dgm:pt modelId="{93B6C786-CE22-E649-8D3A-25580D17B7E2}" type="parTrans" cxnId="{EFA64D98-553C-7241-A79F-CC5161D54F4C}">
      <dgm:prSet/>
      <dgm:spPr/>
      <dgm:t>
        <a:bodyPr/>
        <a:lstStyle/>
        <a:p>
          <a:endParaRPr lang="zh-CN" altLang="en-US"/>
        </a:p>
      </dgm:t>
    </dgm:pt>
    <dgm:pt modelId="{EED01599-B1DB-E546-946F-6FA456953107}" type="sibTrans" cxnId="{EFA64D98-553C-7241-A79F-CC5161D54F4C}">
      <dgm:prSet/>
      <dgm:spPr/>
      <dgm:t>
        <a:bodyPr/>
        <a:lstStyle/>
        <a:p>
          <a:endParaRPr lang="zh-CN" altLang="en-US"/>
        </a:p>
      </dgm:t>
    </dgm:pt>
    <dgm:pt modelId="{FFEF32C2-D05F-0248-867E-7A5B6F2BDCBC}">
      <dgm:prSet phldrT="[文本]"/>
      <dgm:spPr/>
      <dgm:t>
        <a:bodyPr/>
        <a:lstStyle/>
        <a:p>
          <a:r>
            <a:rPr lang="zh-CN" altLang="en-US" b="1" dirty="0"/>
            <a:t>顽固派</a:t>
          </a:r>
        </a:p>
      </dgm:t>
    </dgm:pt>
    <dgm:pt modelId="{32D16B4B-7359-C74D-948A-D360FA47C459}" type="parTrans" cxnId="{C86355A3-ACE4-A04D-8B8B-AFC39080A54B}">
      <dgm:prSet/>
      <dgm:spPr/>
      <dgm:t>
        <a:bodyPr/>
        <a:lstStyle/>
        <a:p>
          <a:endParaRPr lang="zh-CN" altLang="en-US"/>
        </a:p>
      </dgm:t>
    </dgm:pt>
    <dgm:pt modelId="{604EED86-F888-324A-90C4-A9A69DA6C668}" type="sibTrans" cxnId="{C86355A3-ACE4-A04D-8B8B-AFC39080A54B}">
      <dgm:prSet/>
      <dgm:spPr/>
      <dgm:t>
        <a:bodyPr/>
        <a:lstStyle/>
        <a:p>
          <a:endParaRPr lang="zh-CN" altLang="en-US"/>
        </a:p>
      </dgm:t>
    </dgm:pt>
    <dgm:pt modelId="{30A6E8B1-D205-EC4D-8D2A-BBE462E5FB5E}" type="pres">
      <dgm:prSet presAssocID="{CFA9D31B-B0CC-BF41-BC2D-78741D1FB1E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B825B2CA-E300-7B4C-AB08-171120602C0F}" type="pres">
      <dgm:prSet presAssocID="{E1C7DA0E-5703-A147-A6D5-9A08B59D2090}" presName="singleCycle" presStyleCnt="0"/>
      <dgm:spPr/>
    </dgm:pt>
    <dgm:pt modelId="{48B2A31C-577E-3C4A-B877-8CBA88D05B1A}" type="pres">
      <dgm:prSet presAssocID="{E1C7DA0E-5703-A147-A6D5-9A08B59D2090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zh-CN" altLang="en-US"/>
        </a:p>
      </dgm:t>
    </dgm:pt>
    <dgm:pt modelId="{1764ACD7-DC83-2A4D-B948-02C463BD56B8}" type="pres">
      <dgm:prSet presAssocID="{BE08AA82-7501-674D-B091-11E5B76B5050}" presName="Name56" presStyleLbl="parChTrans1D2" presStyleIdx="0" presStyleCnt="3"/>
      <dgm:spPr/>
      <dgm:t>
        <a:bodyPr/>
        <a:lstStyle/>
        <a:p>
          <a:endParaRPr lang="zh-CN" altLang="en-US"/>
        </a:p>
      </dgm:t>
    </dgm:pt>
    <dgm:pt modelId="{CCB3EF3E-BA3D-4C46-B876-38DE06B43D3A}" type="pres">
      <dgm:prSet presAssocID="{092F4953-7CFB-6344-B716-2D001F17642C}" presName="text0" presStyleLbl="node1" presStyleIdx="1" presStyleCnt="4" custScaleX="23585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D45546A-0CB2-064F-8476-60D281CC1873}" type="pres">
      <dgm:prSet presAssocID="{93B6C786-CE22-E649-8D3A-25580D17B7E2}" presName="Name56" presStyleLbl="parChTrans1D2" presStyleIdx="1" presStyleCnt="3"/>
      <dgm:spPr/>
      <dgm:t>
        <a:bodyPr/>
        <a:lstStyle/>
        <a:p>
          <a:endParaRPr lang="zh-CN" altLang="en-US"/>
        </a:p>
      </dgm:t>
    </dgm:pt>
    <dgm:pt modelId="{3B53DAC9-4E91-B049-BC25-7AAE6C73964F}" type="pres">
      <dgm:prSet presAssocID="{01F4D5E2-EC00-FB40-9E87-52A01030BFD6}" presName="text0" presStyleLbl="node1" presStyleIdx="2" presStyleCnt="4" custScaleX="13171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39C30DB-2E08-3846-BB8E-F8C78FFF495F}" type="pres">
      <dgm:prSet presAssocID="{32D16B4B-7359-C74D-948A-D360FA47C459}" presName="Name56" presStyleLbl="parChTrans1D2" presStyleIdx="2" presStyleCnt="3"/>
      <dgm:spPr/>
      <dgm:t>
        <a:bodyPr/>
        <a:lstStyle/>
        <a:p>
          <a:endParaRPr lang="zh-CN" altLang="en-US"/>
        </a:p>
      </dgm:t>
    </dgm:pt>
    <dgm:pt modelId="{DFF780F3-0D59-9146-8F2B-21AE3D40616B}" type="pres">
      <dgm:prSet presAssocID="{FFEF32C2-D05F-0248-867E-7A5B6F2BDCBC}" presName="text0" presStyleLbl="node1" presStyleIdx="3" presStyleCnt="4" custScaleX="13348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5ED0C77-354C-4A01-9EFA-0913EFF8F416}" type="presOf" srcId="{092F4953-7CFB-6344-B716-2D001F17642C}" destId="{CCB3EF3E-BA3D-4C46-B876-38DE06B43D3A}" srcOrd="0" destOrd="0" presId="urn:microsoft.com/office/officeart/2008/layout/RadialCluster#1"/>
    <dgm:cxn modelId="{EE12FD3E-1CE8-461C-A8A9-3C438E350240}" type="presOf" srcId="{FFEF32C2-D05F-0248-867E-7A5B6F2BDCBC}" destId="{DFF780F3-0D59-9146-8F2B-21AE3D40616B}" srcOrd="0" destOrd="0" presId="urn:microsoft.com/office/officeart/2008/layout/RadialCluster#1"/>
    <dgm:cxn modelId="{EFA64D98-553C-7241-A79F-CC5161D54F4C}" srcId="{E1C7DA0E-5703-A147-A6D5-9A08B59D2090}" destId="{01F4D5E2-EC00-FB40-9E87-52A01030BFD6}" srcOrd="1" destOrd="0" parTransId="{93B6C786-CE22-E649-8D3A-25580D17B7E2}" sibTransId="{EED01599-B1DB-E546-946F-6FA456953107}"/>
    <dgm:cxn modelId="{6FEAE315-59CE-BE48-A2DA-5300CEC20015}" srcId="{E1C7DA0E-5703-A147-A6D5-9A08B59D2090}" destId="{092F4953-7CFB-6344-B716-2D001F17642C}" srcOrd="0" destOrd="0" parTransId="{BE08AA82-7501-674D-B091-11E5B76B5050}" sibTransId="{899A3320-EE31-C346-8A71-27895C9DD4B9}"/>
    <dgm:cxn modelId="{8C64455A-22AB-41BA-A105-02C2993362BE}" type="presOf" srcId="{32D16B4B-7359-C74D-948A-D360FA47C459}" destId="{639C30DB-2E08-3846-BB8E-F8C78FFF495F}" srcOrd="0" destOrd="0" presId="urn:microsoft.com/office/officeart/2008/layout/RadialCluster#1"/>
    <dgm:cxn modelId="{951D341F-1A8C-4D98-84E5-6A7CC58EF831}" type="presOf" srcId="{CFA9D31B-B0CC-BF41-BC2D-78741D1FB1EB}" destId="{30A6E8B1-D205-EC4D-8D2A-BBE462E5FB5E}" srcOrd="0" destOrd="0" presId="urn:microsoft.com/office/officeart/2008/layout/RadialCluster#1"/>
    <dgm:cxn modelId="{0AFDDEE2-3020-4EA6-AC80-2C89E4C7114F}" type="presOf" srcId="{01F4D5E2-EC00-FB40-9E87-52A01030BFD6}" destId="{3B53DAC9-4E91-B049-BC25-7AAE6C73964F}" srcOrd="0" destOrd="0" presId="urn:microsoft.com/office/officeart/2008/layout/RadialCluster#1"/>
    <dgm:cxn modelId="{6AC365C9-4499-F84A-91D1-8054550558E3}" srcId="{CFA9D31B-B0CC-BF41-BC2D-78741D1FB1EB}" destId="{E1C7DA0E-5703-A147-A6D5-9A08B59D2090}" srcOrd="0" destOrd="0" parTransId="{10789DA6-3414-7547-B8ED-7910AF39FF18}" sibTransId="{6AFBED8E-F052-C640-818E-CFC28F55B057}"/>
    <dgm:cxn modelId="{C86355A3-ACE4-A04D-8B8B-AFC39080A54B}" srcId="{E1C7DA0E-5703-A147-A6D5-9A08B59D2090}" destId="{FFEF32C2-D05F-0248-867E-7A5B6F2BDCBC}" srcOrd="2" destOrd="0" parTransId="{32D16B4B-7359-C74D-948A-D360FA47C459}" sibTransId="{604EED86-F888-324A-90C4-A9A69DA6C668}"/>
    <dgm:cxn modelId="{DF51B2A7-48BA-4F42-A27D-1D87BF640A85}" type="presOf" srcId="{93B6C786-CE22-E649-8D3A-25580D17B7E2}" destId="{ED45546A-0CB2-064F-8476-60D281CC1873}" srcOrd="0" destOrd="0" presId="urn:microsoft.com/office/officeart/2008/layout/RadialCluster#1"/>
    <dgm:cxn modelId="{199217DA-67F6-42C6-A803-7FE171E58658}" type="presOf" srcId="{E1C7DA0E-5703-A147-A6D5-9A08B59D2090}" destId="{48B2A31C-577E-3C4A-B877-8CBA88D05B1A}" srcOrd="0" destOrd="0" presId="urn:microsoft.com/office/officeart/2008/layout/RadialCluster#1"/>
    <dgm:cxn modelId="{13370C24-0EEF-4AF6-8AA7-F9029AD8F630}" type="presOf" srcId="{BE08AA82-7501-674D-B091-11E5B76B5050}" destId="{1764ACD7-DC83-2A4D-B948-02C463BD56B8}" srcOrd="0" destOrd="0" presId="urn:microsoft.com/office/officeart/2008/layout/RadialCluster#1"/>
    <dgm:cxn modelId="{713D06F5-B91D-46E2-A3AC-D02D849F4344}" type="presParOf" srcId="{30A6E8B1-D205-EC4D-8D2A-BBE462E5FB5E}" destId="{B825B2CA-E300-7B4C-AB08-171120602C0F}" srcOrd="0" destOrd="0" presId="urn:microsoft.com/office/officeart/2008/layout/RadialCluster#1"/>
    <dgm:cxn modelId="{4C8E752F-6D8A-4940-990F-11452F89872D}" type="presParOf" srcId="{B825B2CA-E300-7B4C-AB08-171120602C0F}" destId="{48B2A31C-577E-3C4A-B877-8CBA88D05B1A}" srcOrd="0" destOrd="0" presId="urn:microsoft.com/office/officeart/2008/layout/RadialCluster#1"/>
    <dgm:cxn modelId="{C700CEB4-4B71-4552-BAD0-039AB3CC0A27}" type="presParOf" srcId="{B825B2CA-E300-7B4C-AB08-171120602C0F}" destId="{1764ACD7-DC83-2A4D-B948-02C463BD56B8}" srcOrd="1" destOrd="0" presId="urn:microsoft.com/office/officeart/2008/layout/RadialCluster#1"/>
    <dgm:cxn modelId="{8B821695-2F26-42F5-9AFB-6E561109988E}" type="presParOf" srcId="{B825B2CA-E300-7B4C-AB08-171120602C0F}" destId="{CCB3EF3E-BA3D-4C46-B876-38DE06B43D3A}" srcOrd="2" destOrd="0" presId="urn:microsoft.com/office/officeart/2008/layout/RadialCluster#1"/>
    <dgm:cxn modelId="{A4315B6E-1DB9-4F0A-9A21-186B482E887F}" type="presParOf" srcId="{B825B2CA-E300-7B4C-AB08-171120602C0F}" destId="{ED45546A-0CB2-064F-8476-60D281CC1873}" srcOrd="3" destOrd="0" presId="urn:microsoft.com/office/officeart/2008/layout/RadialCluster#1"/>
    <dgm:cxn modelId="{4F84F469-C931-40BC-9E33-7198AD3033D2}" type="presParOf" srcId="{B825B2CA-E300-7B4C-AB08-171120602C0F}" destId="{3B53DAC9-4E91-B049-BC25-7AAE6C73964F}" srcOrd="4" destOrd="0" presId="urn:microsoft.com/office/officeart/2008/layout/RadialCluster#1"/>
    <dgm:cxn modelId="{E8D2E2E3-F05E-48CD-B270-B47A997AEB35}" type="presParOf" srcId="{B825B2CA-E300-7B4C-AB08-171120602C0F}" destId="{639C30DB-2E08-3846-BB8E-F8C78FFF495F}" srcOrd="5" destOrd="0" presId="urn:microsoft.com/office/officeart/2008/layout/RadialCluster#1"/>
    <dgm:cxn modelId="{86760C38-3B26-4D99-AB98-DABD0F47AB6A}" type="presParOf" srcId="{B825B2CA-E300-7B4C-AB08-171120602C0F}" destId="{DFF780F3-0D59-9146-8F2B-21AE3D40616B}" srcOrd="6" destOrd="0" presId="urn:microsoft.com/office/officeart/2008/layout/RadialCluster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B2A31C-577E-3C4A-B877-8CBA88D05B1A}">
      <dsp:nvSpPr>
        <dsp:cNvPr id="0" name=""/>
        <dsp:cNvSpPr/>
      </dsp:nvSpPr>
      <dsp:spPr>
        <a:xfrm>
          <a:off x="2202720" y="1891043"/>
          <a:ext cx="1219413" cy="1219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b="1" kern="1200" dirty="0"/>
            <a:t>人民群众</a:t>
          </a:r>
        </a:p>
      </dsp:txBody>
      <dsp:txXfrm>
        <a:off x="2202720" y="1891043"/>
        <a:ext cx="1219413" cy="1219413"/>
      </dsp:txXfrm>
    </dsp:sp>
    <dsp:sp modelId="{1764ACD7-DC83-2A4D-B948-02C463BD56B8}">
      <dsp:nvSpPr>
        <dsp:cNvPr id="0" name=""/>
        <dsp:cNvSpPr/>
      </dsp:nvSpPr>
      <dsp:spPr>
        <a:xfrm rot="16200000">
          <a:off x="2384743" y="1463359"/>
          <a:ext cx="8553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536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B3EF3E-BA3D-4C46-B876-38DE06B43D3A}">
      <dsp:nvSpPr>
        <dsp:cNvPr id="0" name=""/>
        <dsp:cNvSpPr/>
      </dsp:nvSpPr>
      <dsp:spPr>
        <a:xfrm>
          <a:off x="1848959" y="218668"/>
          <a:ext cx="1926935" cy="8170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/>
            <a:t>投机官僚</a:t>
          </a:r>
        </a:p>
      </dsp:txBody>
      <dsp:txXfrm>
        <a:off x="1848959" y="218668"/>
        <a:ext cx="1926935" cy="817006"/>
      </dsp:txXfrm>
    </dsp:sp>
    <dsp:sp modelId="{ED45546A-0CB2-064F-8476-60D281CC1873}">
      <dsp:nvSpPr>
        <dsp:cNvPr id="0" name=""/>
        <dsp:cNvSpPr/>
      </dsp:nvSpPr>
      <dsp:spPr>
        <a:xfrm rot="1800000">
          <a:off x="3385407" y="2989829"/>
          <a:ext cx="5482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826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53DAC9-4E91-B049-BC25-7AAE6C73964F}">
      <dsp:nvSpPr>
        <dsp:cNvPr id="0" name=""/>
        <dsp:cNvSpPr/>
      </dsp:nvSpPr>
      <dsp:spPr>
        <a:xfrm>
          <a:off x="3896940" y="3029035"/>
          <a:ext cx="1076104" cy="8170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b="1" kern="1200" dirty="0"/>
            <a:t>维新派</a:t>
          </a:r>
        </a:p>
      </dsp:txBody>
      <dsp:txXfrm>
        <a:off x="3896940" y="3029035"/>
        <a:ext cx="1076104" cy="817006"/>
      </dsp:txXfrm>
    </dsp:sp>
    <dsp:sp modelId="{639C30DB-2E08-3846-BB8E-F8C78FFF495F}">
      <dsp:nvSpPr>
        <dsp:cNvPr id="0" name=""/>
        <dsp:cNvSpPr/>
      </dsp:nvSpPr>
      <dsp:spPr>
        <a:xfrm rot="9000000">
          <a:off x="1698994" y="2987737"/>
          <a:ext cx="5398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989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780F3-0D59-9146-8F2B-21AE3D40616B}">
      <dsp:nvSpPr>
        <dsp:cNvPr id="0" name=""/>
        <dsp:cNvSpPr/>
      </dsp:nvSpPr>
      <dsp:spPr>
        <a:xfrm>
          <a:off x="644562" y="3029035"/>
          <a:ext cx="1090598" cy="8170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b="1" kern="1200" dirty="0"/>
            <a:t>顽固派</a:t>
          </a:r>
        </a:p>
      </dsp:txBody>
      <dsp:txXfrm>
        <a:off x="644562" y="3029035"/>
        <a:ext cx="1090598" cy="817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#1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Sty" val="noArr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stAng" val="90"/>
                              <dgm:param type="ctrShpMap" val="fNode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stAng" val="45"/>
                              <dgm:param type="spanAng" val="90"/>
                              <dgm:param type="ctrShpMap" val="fNode"/>
                            </dgm:alg>
                          </dgm:if>
                          <dgm:else name="Name68">
                            <dgm:alg type="cycle">
                              <dgm:param type="stAng" val="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73">
                            <dgm:alg type="cycle">
                              <dgm:param type="stAng" val="27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78">
                            <dgm:alg type="cycle">
                              <dgm:param type="stAng" val="27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83">
                            <dgm:alg type="cycle">
                              <dgm:param type="stAng" val="292.5"/>
                              <dgm:param type="spanAng" val="135"/>
                              <dgm:param type="ctrShpMap" val="fNode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88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93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98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stAng" val="270"/>
                              <dgm:param type="ctrShpMap" val="fNode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stAng" val="315"/>
                              <dgm:param type="spanAng" val="-90"/>
                              <dgm:param type="ctrShpMap" val="fNode"/>
                            </dgm:alg>
                          </dgm:if>
                          <dgm:else name="Name106">
                            <dgm:alg type="cycle">
                              <dgm:param type="stAng" val="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11">
                            <dgm:alg type="cycle">
                              <dgm:param type="stAng" val="9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16">
                            <dgm:alg type="cycle">
                              <dgm:param type="stAng" val="9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21">
                            <dgm:alg type="cycle">
                              <dgm:param type="stAng" val="67.5"/>
                              <dgm:param type="spanAng" val="-135"/>
                              <dgm:param type="ctrShpMap" val="fNode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26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31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36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srcNode" val="textCenter"/>
                    <dgm:param type="dstNode" val="childCenter1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stAng" val="135"/>
                              <dgm:param type="spanAng" val="90"/>
                              <dgm:param type="ctrShpMap" val="fNode"/>
                            </dgm:alg>
                          </dgm:if>
                          <dgm:else name="Name155">
                            <dgm:alg type="cycle">
                              <dgm:param type="stAng" val="9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stAng" val="120"/>
                              <dgm:param type="ctrShpMap" val="fNode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stAng" val="75"/>
                              <dgm:param type="spanAng" val="90"/>
                              <dgm:param type="ctrShpMap" val="fNode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stAng" val="3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stAng" val="90"/>
                              <dgm:param type="ctrShpMap" val="fNode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stAng" val="45"/>
                              <dgm:param type="spanAng" val="90"/>
                              <dgm:param type="ctrShpMap" val="fNode"/>
                            </dgm:alg>
                          </dgm:if>
                          <dgm:else name="Name165">
                            <dgm:alg type="cycle">
                              <dgm:param type="stAng" val="22.5"/>
                              <dgm:param type="spanAng" val="135"/>
                              <dgm:param type="ctrShpMap" val="fNode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stAng" val="72"/>
                              <dgm:param type="ctrShpMap" val="fNode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stAng" val="27"/>
                              <dgm:param type="spanAng" val="90"/>
                              <dgm:param type="ctrShpMap" val="fNode"/>
                            </dgm:alg>
                          </dgm:if>
                          <dgm:else name="Name170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stAng" val="60"/>
                              <dgm:param type="ctrShpMap" val="fNode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stAng" val="15"/>
                              <dgm:param type="spanAng" val="90"/>
                              <dgm:param type="ctrShpMap" val="fNode"/>
                            </dgm:alg>
                          </dgm:if>
                          <dgm:else name="Name175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stAng" val="51"/>
                              <dgm:param type="ctrShpMap" val="fNode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stAng" val="6"/>
                              <dgm:param type="spanAng" val="90"/>
                              <dgm:param type="ctrShpMap" val="fNode"/>
                            </dgm:alg>
                          </dgm:if>
                          <dgm:else name="Name180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stAng" val="225"/>
                              <dgm:param type="spanAng" val="-90"/>
                              <dgm:param type="ctrShpMap" val="fNode"/>
                            </dgm:alg>
                          </dgm:if>
                          <dgm:else name="Name188">
                            <dgm:alg type="cycle">
                              <dgm:param type="stAng" val="27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stAng" val="240"/>
                              <dgm:param type="ctrShpMap" val="fNode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stAng" val="285"/>
                              <dgm:param type="spanAng" val="-90"/>
                              <dgm:param type="ctrShpMap" val="fNode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stAng" val="33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stAng" val="270"/>
                              <dgm:param type="ctrShpMap" val="fNode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stAng" val="315"/>
                              <dgm:param type="spanAng" val="-90"/>
                              <dgm:param type="ctrShpMap" val="fNode"/>
                            </dgm:alg>
                          </dgm:if>
                          <dgm:else name="Name198">
                            <dgm:alg type="cycle">
                              <dgm:param type="stAng" val="337.5"/>
                              <dgm:param type="spanAng" val="-135"/>
                              <dgm:param type="ctrShpMap" val="fNode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stAng" val="288"/>
                              <dgm:param type="ctrShpMap" val="fNode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stAng" val="333"/>
                              <dgm:param type="spanAng" val="-90"/>
                              <dgm:param type="ctrShpMap" val="fNode"/>
                            </dgm:alg>
                          </dgm:if>
                          <dgm:else name="Name203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stAng" val="300"/>
                              <dgm:param type="ctrShpMap" val="fNode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stAng" val="345"/>
                              <dgm:param type="spanAng" val="-90"/>
                              <dgm:param type="ctrShpMap" val="fNode"/>
                            </dgm:alg>
                          </dgm:if>
                          <dgm:else name="Name208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stAng" val="308"/>
                              <dgm:param type="ctrShpMap" val="fNode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stAng" val="353"/>
                              <dgm:param type="spanAng" val="-90"/>
                              <dgm:param type="ctrShpMap" val="fNode"/>
                            </dgm:alg>
                          </dgm:if>
                          <dgm:else name="Name213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srcNode" val="textCenter"/>
                    <dgm:param type="dstNode" val="childCenter2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stAng" val="240"/>
                              <dgm:param type="ctrShpMap" val="fNode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stAng" val="195"/>
                              <dgm:param type="spanAng" val="90"/>
                              <dgm:param type="ctrShpMap" val="fNode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stAng" val="15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stAng" val="135"/>
                              <dgm:param type="spanAng" val="90"/>
                              <dgm:param type="ctrShpMap" val="fNode"/>
                            </dgm:alg>
                          </dgm:if>
                          <dgm:else name="Name237">
                            <dgm:alg type="cycle">
                              <dgm:param type="stAng" val="112.5"/>
                              <dgm:param type="spanAng" val="135"/>
                              <dgm:param type="ctrShpMap" val="fNode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stAng" val="144"/>
                              <dgm:param type="ctrShpMap" val="fNode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stAng" val="99"/>
                              <dgm:param type="spanAng" val="90"/>
                              <dgm:param type="ctrShpMap" val="fNode"/>
                            </dgm:alg>
                          </dgm:if>
                          <dgm:else name="Name242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stAng" val="120"/>
                              <dgm:param type="ctrShpMap" val="fNode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stAng" val="75"/>
                              <dgm:param type="spanAng" val="90"/>
                              <dgm:param type="ctrShpMap" val="fNode"/>
                            </dgm:alg>
                          </dgm:if>
                          <dgm:else name="Name247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stAng" val="102"/>
                              <dgm:param type="ctrShpMap" val="fNode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stAng" val="57"/>
                              <dgm:param type="spanAng" val="90"/>
                              <dgm:param type="ctrShpMap" val="fNode"/>
                            </dgm:alg>
                          </dgm:if>
                          <dgm:else name="Name252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stAng" val="120"/>
                              <dgm:param type="ctrShpMap" val="fNode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stAng" val="165"/>
                              <dgm:param type="spanAng" val="-90"/>
                              <dgm:param type="ctrShpMap" val="fNode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stAng" val="21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stAng" val="225"/>
                              <dgm:param type="spanAng" val="-90"/>
                              <dgm:param type="ctrShpMap" val="fNode"/>
                            </dgm:alg>
                          </dgm:if>
                          <dgm:else name="Name265">
                            <dgm:alg type="cycle">
                              <dgm:param type="stAng" val="247.5"/>
                              <dgm:param type="spanAng" val="-135"/>
                              <dgm:param type="ctrShpMap" val="fNode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stAng" val="216"/>
                              <dgm:param type="ctrShpMap" val="fNode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stAng" val="261"/>
                              <dgm:param type="spanAng" val="-90"/>
                              <dgm:param type="ctrShpMap" val="fNode"/>
                            </dgm:alg>
                          </dgm:if>
                          <dgm:else name="Name270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stAng" val="240"/>
                              <dgm:param type="ctrShpMap" val="fNode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stAng" val="285"/>
                              <dgm:param type="spanAng" val="-90"/>
                              <dgm:param type="ctrShpMap" val="fNode"/>
                            </dgm:alg>
                          </dgm:if>
                          <dgm:else name="Name275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stAng" val="257"/>
                              <dgm:param type="ctrShpMap" val="fNode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stAng" val="302"/>
                              <dgm:param type="spanAng" val="-90"/>
                              <dgm:param type="ctrShpMap" val="fNode"/>
                            </dgm:alg>
                          </dgm:if>
                          <dgm:else name="Name280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srcNode" val="textCenter"/>
                    <dgm:param type="dstNode" val="childCenter3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stAng" val="270"/>
                              <dgm:param type="ctrShpMap" val="fNode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stAng" val="225"/>
                              <dgm:param type="spanAng" val="90"/>
                              <dgm:param type="ctrShpMap" val="fNode"/>
                            </dgm:alg>
                          </dgm:if>
                          <dgm:else name="Name299">
                            <dgm:alg type="cycle">
                              <dgm:param type="stAng" val="202.5"/>
                              <dgm:param type="spanAng" val="135"/>
                              <dgm:param type="ctrShpMap" val="fNode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stAng" val="216"/>
                              <dgm:param type="ctrShpMap" val="fNode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stAng" val="171"/>
                              <dgm:param type="spanAng" val="90"/>
                              <dgm:param type="ctrShpMap" val="fNode"/>
                            </dgm:alg>
                          </dgm:if>
                          <dgm:else name="Name304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stAng" val="135"/>
                              <dgm:param type="spanAng" val="90"/>
                              <dgm:param type="ctrShpMap" val="fNode"/>
                            </dgm:alg>
                          </dgm:if>
                          <dgm:else name="Name309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stAng" val="154"/>
                              <dgm:param type="ctrShpMap" val="fNode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stAng" val="109"/>
                              <dgm:param type="spanAng" val="90"/>
                              <dgm:param type="ctrShpMap" val="fNode"/>
                            </dgm:alg>
                          </dgm:if>
                          <dgm:else name="Name314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stAng" val="90"/>
                              <dgm:param type="ctrShpMap" val="fNode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stAng" val="135"/>
                              <dgm:param type="spanAng" val="-90"/>
                              <dgm:param type="ctrShpMap" val="fNode"/>
                            </dgm:alg>
                          </dgm:if>
                          <dgm:else name="Name322">
                            <dgm:alg type="cycle">
                              <dgm:param type="stAng" val="157.5"/>
                              <dgm:param type="spanAng" val="-135"/>
                              <dgm:param type="ctrShpMap" val="fNode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stAng" val="144"/>
                              <dgm:param type="ctrShpMap" val="fNode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stAng" val="189"/>
                              <dgm:param type="spanAng" val="-90"/>
                              <dgm:param type="ctrShpMap" val="fNode"/>
                            </dgm:alg>
                          </dgm:if>
                          <dgm:else name="Name327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stAng" val="225"/>
                              <dgm:param type="spanAng" val="-90"/>
                              <dgm:param type="ctrShpMap" val="fNode"/>
                            </dgm:alg>
                          </dgm:if>
                          <dgm:else name="Name332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stAng" val="205"/>
                              <dgm:param type="ctrShpMap" val="fNode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stAng" val="250"/>
                              <dgm:param type="spanAng" val="-90"/>
                              <dgm:param type="ctrShpMap" val="fNode"/>
                            </dgm:alg>
                          </dgm:if>
                          <dgm:else name="Name337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srcNode" val="textCenter"/>
                    <dgm:param type="dstNode" val="childCenter4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stAng" val="288"/>
                              <dgm:param type="ctrShpMap" val="fNode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stAng" val="243"/>
                              <dgm:param type="spanAng" val="90"/>
                              <dgm:param type="ctrShpMap" val="fNode"/>
                            </dgm:alg>
                          </dgm:if>
                          <dgm:else name="Name356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stAng" val="240"/>
                              <dgm:param type="ctrShpMap" val="fNode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stAng" val="195"/>
                              <dgm:param type="spanAng" val="90"/>
                              <dgm:param type="ctrShpMap" val="fNode"/>
                            </dgm:alg>
                          </dgm:if>
                          <dgm:else name="Name361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stAng" val="205"/>
                              <dgm:param type="ctrShpMap" val="fNode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stAng" val="160"/>
                              <dgm:param type="spanAng" val="90"/>
                              <dgm:param type="ctrShpMap" val="fNode"/>
                            </dgm:alg>
                          </dgm:if>
                          <dgm:else name="Name366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stAng" val="72"/>
                              <dgm:param type="ctrShpMap" val="fNode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stAng" val="117"/>
                              <dgm:param type="spanAng" val="-90"/>
                              <dgm:param type="ctrShpMap" val="fNode"/>
                            </dgm:alg>
                          </dgm:if>
                          <dgm:else name="Name374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stAng" val="120"/>
                              <dgm:param type="ctrShpMap" val="fNode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stAng" val="165"/>
                              <dgm:param type="spanAng" val="-90"/>
                              <dgm:param type="ctrShpMap" val="fNode"/>
                            </dgm:alg>
                          </dgm:if>
                          <dgm:else name="Name379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stAng" val="154"/>
                              <dgm:param type="ctrShpMap" val="fNode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stAng" val="199"/>
                              <dgm:param type="spanAng" val="-90"/>
                              <dgm:param type="ctrShpMap" val="fNode"/>
                            </dgm:alg>
                          </dgm:if>
                          <dgm:else name="Name384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srcNode" val="textCenter"/>
                    <dgm:param type="dstNode" val="childCenter5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stAng" val="300"/>
                              <dgm:param type="ctrShpMap" val="fNode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stAng" val="255"/>
                              <dgm:param type="spanAng" val="90"/>
                              <dgm:param type="ctrShpMap" val="fNode"/>
                            </dgm:alg>
                          </dgm:if>
                          <dgm:else name="Name403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stAng" val="257"/>
                              <dgm:param type="ctrShpMap" val="fNode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stAng" val="212"/>
                              <dgm:param type="spanAng" val="90"/>
                              <dgm:param type="ctrShpMap" val="fNode"/>
                            </dgm:alg>
                          </dgm:if>
                          <dgm:else name="Name408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stAng" val="60"/>
                              <dgm:param type="ctrShpMap" val="fNode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stAng" val="105"/>
                              <dgm:param type="spanAng" val="-90"/>
                              <dgm:param type="ctrShpMap" val="fNode"/>
                            </dgm:alg>
                          </dgm:if>
                          <dgm:else name="Name416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stAng" val="102"/>
                              <dgm:param type="ctrShpMap" val="fNode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stAng" val="147"/>
                              <dgm:param type="spanAng" val="-90"/>
                              <dgm:param type="ctrShpMap" val="fNode"/>
                            </dgm:alg>
                          </dgm:if>
                          <dgm:else name="Name421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srcNode" val="textCenter"/>
                    <dgm:param type="dstNode" val="childCenter6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stAng" val="308"/>
                              <dgm:param type="ctrShpMap" val="fNode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stAng" val="263"/>
                              <dgm:param type="spanAng" val="90"/>
                              <dgm:param type="ctrShpMap" val="fNode"/>
                            </dgm:alg>
                          </dgm:if>
                          <dgm:else name="Name440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stAng" val="51"/>
                              <dgm:param type="ctrShpMap" val="fNode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stAng" val="96"/>
                              <dgm:param type="spanAng" val="-90"/>
                              <dgm:param type="ctrShpMap" val="fNode"/>
                            </dgm:alg>
                          </dgm:if>
                          <dgm:else name="Name448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srcNode" val="textCenter"/>
                    <dgm:param type="dstNode" val="childCenter7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7DD2D-859E-4C91-82F4-C30B54005694}" type="datetimeFigureOut">
              <a:rPr lang="zh-CN" altLang="en-US" smtClean="0"/>
              <a:pPr/>
              <a:t>2023/12/24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16935-D15B-4185-BBC1-9DFB08200C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D2972-CAFE-4C56-A5E7-E4BD876ABF73}" type="datetimeFigureOut">
              <a:rPr lang="zh-CN" altLang="en-US" smtClean="0"/>
              <a:pPr/>
              <a:t>2023/12/24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CB71E-FD89-4B84-8A01-343370DFD4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902368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110AC-D1D8-4185-A092-F254906D9D49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38EC8-6C04-4B4A-A092-1B949DC5EFD1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94081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1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9506857" y="210506"/>
            <a:ext cx="25829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100" spc="12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第三专题   对国家出路的早期探索</a:t>
            </a:r>
          </a:p>
        </p:txBody>
      </p:sp>
      <p:sp>
        <p:nvSpPr>
          <p:cNvPr id="6" name="文本框 5"/>
          <p:cNvSpPr txBox="1"/>
          <p:nvPr userDrawn="1"/>
        </p:nvSpPr>
        <p:spPr>
          <a:xfrm>
            <a:off x="45719" y="184281"/>
            <a:ext cx="7156536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一、农民阶级的“太平天国梦”为何失败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0" y="184281"/>
            <a:ext cx="45719" cy="298672"/>
          </a:xfrm>
          <a:prstGeom prst="rect">
            <a:avLst/>
          </a:prstGeom>
          <a:solidFill>
            <a:srgbClr val="0F5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9712418" y="6440536"/>
            <a:ext cx="2344864" cy="296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00" b="1" spc="12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zh-CN" altLang="en-US" sz="1000" b="1" spc="12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</a:t>
            </a:r>
            <a:r>
              <a:rPr lang="zh-CN" altLang="en-US" sz="1000" b="1" spc="12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现代史纲要</a:t>
            </a:r>
            <a:endParaRPr lang="en-US" altLang="zh-CN" sz="1000" b="1" spc="12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2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9506857" y="210506"/>
            <a:ext cx="25829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100" spc="12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第三专题   对国家出路的早期探索</a:t>
            </a:r>
          </a:p>
        </p:txBody>
      </p:sp>
      <p:sp>
        <p:nvSpPr>
          <p:cNvPr id="6" name="文本框 5"/>
          <p:cNvSpPr txBox="1"/>
          <p:nvPr userDrawn="1"/>
        </p:nvSpPr>
        <p:spPr>
          <a:xfrm>
            <a:off x="45719" y="184281"/>
            <a:ext cx="7156536" cy="278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二、地主阶级洋务派的“自强求富梦”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为何落空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184281"/>
            <a:ext cx="45719" cy="298672"/>
          </a:xfrm>
          <a:prstGeom prst="rect">
            <a:avLst/>
          </a:prstGeom>
          <a:solidFill>
            <a:srgbClr val="0F5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9712418" y="6440536"/>
            <a:ext cx="2344864" cy="296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00" b="1" spc="12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zh-CN" altLang="en-US" sz="1000" b="1" spc="12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</a:t>
            </a:r>
            <a:r>
              <a:rPr lang="zh-CN" altLang="en-US" sz="1000" b="1" spc="12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现代史纲要</a:t>
            </a:r>
            <a:endParaRPr lang="en-US" altLang="zh-CN" sz="1000" b="1" spc="12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3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9506857" y="210506"/>
            <a:ext cx="25829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100" spc="12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第三专题   对国家出路的早期探索</a:t>
            </a:r>
          </a:p>
        </p:txBody>
      </p:sp>
      <p:sp>
        <p:nvSpPr>
          <p:cNvPr id="6" name="文本框 5"/>
          <p:cNvSpPr txBox="1"/>
          <p:nvPr userDrawn="1"/>
        </p:nvSpPr>
        <p:spPr>
          <a:xfrm>
            <a:off x="45719" y="184281"/>
            <a:ext cx="7156536" cy="278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三、资产阶级改良派的“维新变法梦”为何夭折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0" y="184281"/>
            <a:ext cx="45719" cy="298672"/>
          </a:xfrm>
          <a:prstGeom prst="rect">
            <a:avLst/>
          </a:prstGeom>
          <a:solidFill>
            <a:srgbClr val="0F5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9712418" y="6440536"/>
            <a:ext cx="2344864" cy="296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00" b="1" spc="12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zh-CN" altLang="en-US" sz="1000" b="1" spc="12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</a:t>
            </a:r>
            <a:r>
              <a:rPr lang="zh-CN" altLang="en-US" sz="1000" b="1" spc="12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现代史纲要</a:t>
            </a:r>
            <a:endParaRPr lang="en-US" altLang="zh-CN" sz="1000" b="1" spc="12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"/>
          <p:cNvGrpSpPr/>
          <p:nvPr userDrawn="1"/>
        </p:nvGrpSpPr>
        <p:grpSpPr>
          <a:xfrm>
            <a:off x="-7618" y="-4446"/>
            <a:ext cx="12214500" cy="6861811"/>
            <a:chOff x="-12" y="-7"/>
            <a:chExt cx="19236" cy="10806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-12" y="-7"/>
              <a:ext cx="19236" cy="10807"/>
            </a:xfrm>
            <a:prstGeom prst="rect">
              <a:avLst/>
            </a:prstGeom>
          </p:spPr>
        </p:pic>
        <p:sp>
          <p:nvSpPr>
            <p:cNvPr id="6" name="矩形: 圆角 8"/>
            <p:cNvSpPr/>
            <p:nvPr userDrawn="1"/>
          </p:nvSpPr>
          <p:spPr>
            <a:xfrm>
              <a:off x="0" y="675"/>
              <a:ext cx="19200" cy="9450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FFFFF5"/>
                </a:gs>
                <a:gs pos="100000">
                  <a:srgbClr val="FFFFF5">
                    <a:alpha val="79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zh-CN" alt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 flipV="1">
            <a:off x="150497" y="830581"/>
            <a:ext cx="12041505" cy="5715"/>
          </a:xfrm>
          <a:prstGeom prst="line">
            <a:avLst/>
          </a:prstGeom>
          <a:ln w="31750">
            <a:solidFill>
              <a:srgbClr val="B82E24">
                <a:alpha val="57000"/>
              </a:srgbClr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36784"/>
          <a:stretch>
            <a:fillRect/>
          </a:stretch>
        </p:blipFill>
        <p:spPr>
          <a:xfrm flipH="1">
            <a:off x="248286" y="1"/>
            <a:ext cx="728980" cy="77851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310" y="534670"/>
            <a:ext cx="1052831" cy="295911"/>
          </a:xfrm>
          <a:prstGeom prst="rect">
            <a:avLst/>
          </a:prstGeom>
        </p:spPr>
      </p:pic>
      <p:pic>
        <p:nvPicPr>
          <p:cNvPr id="9" name="图片 8" descr="ee74621f4f2d5e2790bbd251fb97c555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531986" y="207010"/>
            <a:ext cx="2660015" cy="60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6951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.baidu.com/i?ct=503316480&amp;z=0&amp;tn=baiduimagedetail&amp;word=%BF%A8%CD%A8%C8%CB%CE%EF%CD%BC&amp;in=4097&amp;cl=2&amp;cm=1&amp;sc=0&amp;lm=-1&amp;pn=23&amp;rn=1&amp;di=240632360&amp;ln=2000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3196" y="1155346"/>
            <a:ext cx="2231438" cy="76328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32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问题导入：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666874" y="3572496"/>
            <a:ext cx="6495112" cy="252376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    戊戌变法运动，是晚清时期以康有为、梁启超为代表的维新派人士通过光绪帝进行倡导学习西方，提倡科学文化，改革政治、教育制度，发展农、工、商业等的资产阶级改良运动，历时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103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天。</a:t>
            </a:r>
            <a:endParaRPr kumimoji="1"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048" y="3508292"/>
            <a:ext cx="1724597" cy="273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712867" y="548122"/>
            <a:ext cx="4465277" cy="273740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</a:ln>
          <a:effectLst/>
        </p:spPr>
        <p:txBody>
          <a:bodyPr lIns="121917" tIns="60958" rIns="121917" bIns="60958"/>
          <a:lstStyle/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戊戌维新运动对中华民族伟大复兴有何贡献？ </a:t>
            </a:r>
          </a:p>
          <a:p>
            <a:pPr algn="ctr">
              <a:lnSpc>
                <a:spcPct val="150000"/>
              </a:lnSpc>
            </a:pPr>
            <a:endParaRPr lang="zh-CN" altLang="en-US" sz="2800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427676" y="1759961"/>
            <a:ext cx="7368249" cy="363175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   泰西大国，岁入数十万万，练兵数百万，铁船数百艘，新艺新器岁出数千，新法新书岁出数万，农工商兵，士皆专学，妇女童孺，人尽知书。</a:t>
            </a:r>
            <a:endParaRPr lang="en-US" altLang="zh-CN" sz="28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 algn="r">
              <a:lnSpc>
                <a:spcPct val="150000"/>
              </a:lnSpc>
            </a:pPr>
            <a:endParaRPr kumimoji="1" lang="en-US" altLang="zh-CN" sz="20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 algn="r">
              <a:lnSpc>
                <a:spcPct val="150000"/>
              </a:lnSpc>
            </a:pPr>
            <a:r>
              <a:rPr kumimoji="1" lang="en-US" altLang="zh-CN" sz="20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——《</a:t>
            </a:r>
            <a:r>
              <a:rPr kumimoji="1" lang="zh-CN" altLang="en-US" sz="20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康有为政论集</a:t>
            </a:r>
            <a:r>
              <a:rPr kumimoji="1" lang="en-US" altLang="zh-CN" sz="20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》</a:t>
            </a:r>
            <a:r>
              <a:rPr kumimoji="1" lang="zh-CN" altLang="en-US" sz="20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上册，中华书局</a:t>
            </a:r>
            <a:r>
              <a:rPr kumimoji="1" lang="en-US" altLang="zh-CN" sz="20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1981</a:t>
            </a:r>
            <a:r>
              <a:rPr kumimoji="1" lang="zh-CN" altLang="en-US" sz="20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年版，第</a:t>
            </a:r>
            <a:r>
              <a:rPr kumimoji="1" lang="en-US" altLang="zh-CN" sz="20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203</a:t>
            </a:r>
            <a:r>
              <a:rPr kumimoji="1" lang="zh-CN" altLang="en-US" sz="20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页。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938837" y="844535"/>
            <a:ext cx="1368392" cy="763282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9000000" scaled="0"/>
          </a:gradFill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羡慕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34976" y="1530224"/>
            <a:ext cx="9985109" cy="413959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俄国胁割旅顺大连湾，康有为上奏朝廷密联英国日本坚拒勿许：</a:t>
            </a:r>
            <a:endParaRPr lang="en-US" altLang="zh-CN" sz="24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   “密联英日，赫怒而战，上策也；不允画押，听其来攻，徐待英日之解难，中策也；布告万国，遍地通商，下策也。”</a:t>
            </a:r>
            <a:endParaRPr lang="en-US" altLang="zh-CN" sz="24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——《</a:t>
            </a:r>
            <a:r>
              <a:rPr lang="zh-CN" altLang="en-US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清通鉴</a:t>
            </a:r>
            <a:r>
              <a:rPr lang="en-US" altLang="zh-CN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10》</a:t>
            </a:r>
            <a:r>
              <a:rPr lang="zh-CN" altLang="en-US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，山西人民出版社</a:t>
            </a:r>
            <a:r>
              <a:rPr lang="en-US" altLang="zh-CN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2000</a:t>
            </a:r>
            <a:r>
              <a:rPr lang="zh-CN" altLang="en-US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年版，第</a:t>
            </a:r>
            <a:r>
              <a:rPr lang="en-US" altLang="zh-CN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8418</a:t>
            </a:r>
            <a:r>
              <a:rPr lang="zh-CN" altLang="en-US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页。</a:t>
            </a:r>
            <a:endParaRPr lang="en-US" altLang="zh-CN" b="1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  </a:t>
            </a:r>
            <a:endParaRPr lang="en-US" altLang="zh-CN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  “即或虑俄人横虐，德法助俄，诸国未必助我，则可谴大使布告万国，皆许其遍地通商，立约瑞士，公众共保，则俄人亦必不能独肆要求。”</a:t>
            </a:r>
            <a:endParaRPr lang="en-US" altLang="zh-CN" sz="24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——《</a:t>
            </a:r>
            <a:r>
              <a:rPr lang="zh-CN" altLang="en-US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康南海政史文选</a:t>
            </a:r>
            <a:r>
              <a:rPr lang="en-US" altLang="zh-CN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，中山大学出版社</a:t>
            </a:r>
            <a:r>
              <a:rPr lang="en-US" altLang="zh-CN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1988</a:t>
            </a:r>
            <a:r>
              <a:rPr lang="zh-CN" altLang="en-US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年版，第</a:t>
            </a:r>
            <a:r>
              <a:rPr lang="en-US" altLang="zh-CN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220</a:t>
            </a:r>
            <a:r>
              <a:rPr lang="zh-CN" altLang="en-US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页。</a:t>
            </a:r>
            <a:endParaRPr lang="en-US" altLang="zh-CN" b="1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51737" y="702880"/>
            <a:ext cx="2952263" cy="67248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CN" altLang="en-US" sz="3200" b="1" spc="6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以夷制夷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749972" y="1099109"/>
            <a:ext cx="8561819" cy="27545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   事变前</a:t>
            </a:r>
            <a:endParaRPr kumimoji="1" lang="en-US" altLang="zh-CN" sz="24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   康有为请伊藤博文在仅见慈禧时充当说客，“极言宜引见汉臣，通晓外事，切莫受满洲一二老臣雍蔽，听宦官宫妾之簸弄，而与皇上讲求变法条理”，使其“回心转意”。</a:t>
            </a:r>
            <a:endParaRPr kumimoji="1" lang="en-US" altLang="zh-CN" sz="24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 algn="r">
              <a:lnSpc>
                <a:spcPct val="150000"/>
              </a:lnSpc>
            </a:pPr>
            <a:r>
              <a:rPr kumimoji="1" lang="en-US" altLang="zh-CN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——《</a:t>
            </a:r>
            <a:r>
              <a:rPr kumimoji="1" lang="zh-CN" altLang="en-US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闽报</a:t>
            </a:r>
            <a:r>
              <a:rPr kumimoji="1" lang="en-US" altLang="zh-CN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》</a:t>
            </a:r>
            <a:r>
              <a:rPr kumimoji="1" lang="zh-CN" altLang="en-US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，光绪二十年八月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114800" y="521549"/>
            <a:ext cx="2768947" cy="67248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CN" altLang="en-US" sz="3200" b="1" spc="6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以夷救己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18441" y="3519186"/>
            <a:ext cx="9228829" cy="27545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事变后</a:t>
            </a:r>
            <a:endParaRPr kumimoji="1" lang="en-US" altLang="zh-CN" sz="24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   康有为向英国驻上海领事班得瑞表示：“皇上是在是位博学、聪明、勤奋的仁君，加入英国肯派两百名军队帮忙，就可以扶持他重新执政，那样，他和全中国的人将永远感谢你们的。”</a:t>
            </a:r>
            <a:endParaRPr kumimoji="1" lang="en-US" altLang="zh-CN" sz="24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 algn="r">
              <a:lnSpc>
                <a:spcPct val="150000"/>
              </a:lnSpc>
            </a:pPr>
            <a:r>
              <a:rPr kumimoji="1" lang="en-US" altLang="zh-CN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——《</a:t>
            </a:r>
            <a:r>
              <a:rPr kumimoji="1" lang="zh-CN" altLang="en-US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戊戌变法文献资料系日</a:t>
            </a:r>
            <a:r>
              <a:rPr kumimoji="1" lang="en-US" altLang="zh-CN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》</a:t>
            </a:r>
            <a:r>
              <a:rPr kumimoji="1" lang="zh-CN" altLang="en-US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，上海书店出版社</a:t>
            </a:r>
            <a:r>
              <a:rPr kumimoji="1" lang="en-US" altLang="zh-CN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1998</a:t>
            </a:r>
            <a:r>
              <a:rPr kumimoji="1" lang="zh-CN" altLang="en-US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年版，第</a:t>
            </a:r>
            <a:r>
              <a:rPr kumimoji="1" lang="en-US" altLang="zh-CN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1077</a:t>
            </a:r>
            <a:r>
              <a:rPr kumimoji="1" lang="zh-CN" altLang="en-US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页。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89723" y="1300162"/>
            <a:ext cx="8205159" cy="487825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   英国驻华公使窦纳乐：</a:t>
            </a:r>
            <a:endParaRPr kumimoji="1" lang="en-US" altLang="zh-CN" sz="24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   “我认为中国正当的变法，已大大被康有为和他朋友们的不智行为搞坏了。”</a:t>
            </a:r>
            <a:endParaRPr kumimoji="1" lang="en-US" altLang="zh-CN" sz="24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endParaRPr kumimoji="1" lang="en-US" altLang="zh-CN" sz="24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    班得瑞：</a:t>
            </a:r>
            <a:endParaRPr kumimoji="1" lang="en-US" altLang="zh-CN" sz="24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   “我认为康有为是一位富于幻想而无甚魄力的人，很不适宜作一个动乱时代的领导者。”</a:t>
            </a:r>
            <a:endParaRPr kumimoji="1" lang="en-US" altLang="zh-CN" sz="24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 algn="r">
              <a:lnSpc>
                <a:spcPct val="150000"/>
              </a:lnSpc>
            </a:pPr>
            <a:r>
              <a:rPr kumimoji="1" lang="en-US" altLang="zh-CN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——《</a:t>
            </a:r>
            <a:r>
              <a:rPr kumimoji="1" lang="zh-CN" altLang="en-US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戊戌变法文献资料系日</a:t>
            </a:r>
            <a:r>
              <a:rPr kumimoji="1" lang="en-US" altLang="zh-CN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》</a:t>
            </a:r>
            <a:r>
              <a:rPr kumimoji="1" lang="zh-CN" altLang="en-US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，上海书店出版社</a:t>
            </a:r>
            <a:r>
              <a:rPr kumimoji="1" lang="en-US" altLang="zh-CN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1998</a:t>
            </a:r>
            <a:r>
              <a:rPr kumimoji="1" lang="zh-CN" altLang="en-US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年版，第</a:t>
            </a:r>
            <a:r>
              <a:rPr kumimoji="1" lang="en-US" altLang="zh-CN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1169</a:t>
            </a:r>
            <a:r>
              <a:rPr kumimoji="1" lang="zh-CN" altLang="en-US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kumimoji="1" lang="en-US" altLang="zh-CN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1077</a:t>
            </a:r>
            <a:r>
              <a:rPr kumimoji="1" lang="zh-CN" altLang="en-US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页。</a:t>
            </a:r>
          </a:p>
          <a:p>
            <a:pPr>
              <a:lnSpc>
                <a:spcPct val="150000"/>
              </a:lnSpc>
            </a:pPr>
            <a:endParaRPr kumimoji="1" lang="zh-CN" altLang="en-US" sz="20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20207" y="616143"/>
            <a:ext cx="2816243" cy="67248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CN" altLang="en-US" sz="3200" b="1" spc="6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夷的看法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02029" y="866750"/>
            <a:ext cx="6409833" cy="74635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2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（三）鄙视与惧怕人民群众</a:t>
            </a:r>
            <a:endParaRPr kumimoji="1" lang="en-US" altLang="zh-CN" sz="3200" b="1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xmlns="" val="4017226757"/>
              </p:ext>
            </p:extLst>
          </p:nvPr>
        </p:nvGraphicFramePr>
        <p:xfrm>
          <a:off x="878476" y="1912848"/>
          <a:ext cx="5617607" cy="4064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2690" y="1644852"/>
            <a:ext cx="4451288" cy="318545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75797" y="5181019"/>
            <a:ext cx="2351071" cy="52321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CN" altLang="en-US" sz="20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太平天国运动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7251" y="1908507"/>
            <a:ext cx="4704521" cy="307776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4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梁</a:t>
            </a:r>
            <a:r>
              <a:rPr lang="zh-CN" altLang="en-US" sz="24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启超曾言：“中国倡民权者以先生为首，然其言实施政策，则注重君权。”</a:t>
            </a:r>
            <a:endParaRPr kumimoji="1" lang="en-US" altLang="zh-CN" sz="24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endParaRPr kumimoji="1" lang="en-US" altLang="zh-CN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 algn="r">
              <a:lnSpc>
                <a:spcPct val="150000"/>
              </a:lnSpc>
            </a:pPr>
            <a:r>
              <a:rPr kumimoji="1" lang="en-US" altLang="zh-CN" sz="20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——</a:t>
            </a:r>
            <a:r>
              <a:rPr kumimoji="1" lang="zh-CN" altLang="en-US" sz="20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梁启超：</a:t>
            </a:r>
            <a:r>
              <a:rPr kumimoji="1" lang="en-US" altLang="zh-CN" sz="20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《</a:t>
            </a:r>
            <a:r>
              <a:rPr kumimoji="1" lang="zh-CN" altLang="en-US" sz="20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饮冰室合集</a:t>
            </a:r>
            <a:r>
              <a:rPr lang="en-US" altLang="zh-CN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·</a:t>
            </a:r>
            <a:r>
              <a:rPr lang="zh-CN" altLang="en-US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文集之六</a:t>
            </a:r>
            <a:r>
              <a:rPr lang="en-US" altLang="zh-CN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，中华书局，</a:t>
            </a:r>
            <a:r>
              <a:rPr lang="en-US" altLang="zh-CN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1989</a:t>
            </a:r>
            <a:r>
              <a:rPr lang="zh-CN" altLang="en-US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年版，第</a:t>
            </a:r>
            <a:r>
              <a:rPr lang="en-US" altLang="zh-CN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85</a:t>
            </a:r>
            <a:r>
              <a:rPr lang="zh-CN" altLang="en-US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页。</a:t>
            </a:r>
            <a:endParaRPr kumimoji="1" lang="zh-CN" altLang="en-US" sz="2000" b="1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3686142A-B821-3849-882A-32C8EB4EDB1E}"/>
              </a:ext>
            </a:extLst>
          </p:cNvPr>
          <p:cNvSpPr txBox="1"/>
          <p:nvPr/>
        </p:nvSpPr>
        <p:spPr>
          <a:xfrm>
            <a:off x="1559228" y="918807"/>
            <a:ext cx="2304659" cy="67248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32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理论上尊民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412C3758-9252-0D42-86C5-EA46888643E2}"/>
              </a:ext>
            </a:extLst>
          </p:cNvPr>
          <p:cNvSpPr txBox="1"/>
          <p:nvPr/>
        </p:nvSpPr>
        <p:spPr>
          <a:xfrm>
            <a:off x="7738277" y="824214"/>
            <a:ext cx="1944556" cy="67248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CN" altLang="en-US" sz="32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害怕人民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C6AFA93-1DDE-6042-A50B-5C2FA5BDEA32}"/>
              </a:ext>
            </a:extLst>
          </p:cNvPr>
          <p:cNvSpPr txBox="1"/>
          <p:nvPr/>
        </p:nvSpPr>
        <p:spPr>
          <a:xfrm>
            <a:off x="5583554" y="1624730"/>
            <a:ext cx="6288851" cy="437042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   康有为指出：“民日空匮、乞丐遍地、群盗满山”，“加上贿赂昏行，暴乱于上，胥役官差，蹙乱于下，乱机遍伏，即无强敌之逼，揭竿斩木，已可忧危”，如不当机立断，发奋图强，“皇上与诸臣，求为长安布衣而不可得矣”。</a:t>
            </a:r>
            <a:endParaRPr kumimoji="1" lang="en-US" altLang="zh-CN" sz="24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 algn="r">
              <a:lnSpc>
                <a:spcPct val="150000"/>
              </a:lnSpc>
            </a:pPr>
            <a:r>
              <a:rPr kumimoji="1" lang="en-US" altLang="zh-CN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——《</a:t>
            </a:r>
            <a:r>
              <a:rPr kumimoji="1" lang="zh-CN" altLang="en-US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戊戌变法</a:t>
            </a:r>
            <a:r>
              <a:rPr kumimoji="1" lang="en-US" altLang="zh-CN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》</a:t>
            </a:r>
            <a:r>
              <a:rPr kumimoji="1" lang="zh-CN" altLang="en-US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（二），上海人民出版社</a:t>
            </a:r>
            <a:r>
              <a:rPr kumimoji="1" lang="en-US" altLang="zh-CN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1957</a:t>
            </a:r>
            <a:r>
              <a:rPr kumimoji="1" lang="zh-CN" altLang="en-US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年版</a:t>
            </a:r>
            <a:r>
              <a:rPr kumimoji="1" lang="zh-CN" altLang="en-US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，</a:t>
            </a:r>
            <a:endParaRPr kumimoji="1" lang="en-US" altLang="zh-CN" b="1" dirty="0" smtClean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  <a:p>
            <a:pPr algn="r">
              <a:lnSpc>
                <a:spcPct val="150000"/>
              </a:lnSpc>
            </a:pPr>
            <a:r>
              <a:rPr kumimoji="1" lang="zh-CN" altLang="en-US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第</a:t>
            </a:r>
            <a:r>
              <a:rPr kumimoji="1" lang="en-US" altLang="zh-CN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192</a:t>
            </a:r>
            <a:r>
              <a:rPr kumimoji="1" lang="zh-CN" altLang="en-US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页。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A9FCF777-2F51-FB4C-ADB1-CFCD9B30F110}"/>
              </a:ext>
            </a:extLst>
          </p:cNvPr>
          <p:cNvSpPr txBox="1"/>
          <p:nvPr/>
        </p:nvSpPr>
        <p:spPr>
          <a:xfrm>
            <a:off x="4876801" y="5435600"/>
            <a:ext cx="246280" cy="4001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7665" y="1050651"/>
            <a:ext cx="5745493" cy="4800219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0" y="3557959"/>
            <a:ext cx="6962485" cy="1969766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zh-CN" altLang="en-US" sz="6000" b="1" noProof="1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</a:rPr>
              <a:t>“回天之力”到底在哪里？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:a16="http://schemas.microsoft.com/office/drawing/2014/main" xmlns="" id="{356B8E4E-E45F-7948-A15F-7A3A2647F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904" y="991361"/>
            <a:ext cx="6826469" cy="447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atinLnBrk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“与天下同利者，天下持之；擅天下之利者，天下谋之。”党章明确规定，我们党没有自己特殊的利益，党在任何时候都把群众利益放在第一位。</a:t>
            </a:r>
            <a:endParaRPr lang="en-US" altLang="zh-CN" sz="3200" b="1" dirty="0">
              <a:solidFill>
                <a:srgbClr val="C0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r" latinLnBrk="1">
              <a:lnSpc>
                <a:spcPct val="150000"/>
              </a:lnSpc>
              <a:spcBef>
                <a:spcPct val="50000"/>
              </a:spcBef>
            </a:pPr>
            <a:r>
              <a:rPr lang="en-US" altLang="zh-CN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——</a:t>
            </a:r>
            <a:r>
              <a:rPr lang="zh-CN" altLang="en-US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习近平：</a:t>
            </a:r>
            <a:r>
              <a:rPr lang="en-US" altLang="zh-CN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《</a:t>
            </a:r>
            <a:r>
              <a:rPr lang="zh-CN" altLang="en-US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坚持人民至上</a:t>
            </a:r>
            <a:r>
              <a:rPr lang="en-US" altLang="zh-CN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》</a:t>
            </a:r>
            <a:r>
              <a:rPr lang="zh-CN" altLang="en-US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en-US" altLang="zh-CN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2020</a:t>
            </a:r>
            <a:r>
              <a:rPr lang="zh-CN" altLang="en-US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年</a:t>
            </a:r>
            <a:r>
              <a:rPr lang="en-US" altLang="zh-CN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5</a:t>
            </a:r>
            <a:r>
              <a:rPr lang="zh-CN" altLang="en-US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月</a:t>
            </a:r>
            <a:r>
              <a:rPr lang="en-US" altLang="zh-CN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22</a:t>
            </a:r>
            <a:r>
              <a:rPr lang="zh-CN" altLang="en-US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日</a:t>
            </a:r>
            <a:r>
              <a:rPr lang="en-US" altLang="zh-CN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〉</a:t>
            </a:r>
            <a:endParaRPr lang="zh-CN" altLang="en-US" b="1" dirty="0">
              <a:solidFill>
                <a:srgbClr val="0000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035942B-FA7D-1645-9ED0-F3DE5D6AAB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8128" y="1249450"/>
            <a:ext cx="475252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520843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80961" y="542410"/>
            <a:ext cx="4996392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200" b="1" spc="6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急于求成，举止失当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98636" y="1394006"/>
            <a:ext cx="10689020" cy="296234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7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康有为曾信誓旦旦地向光绪帝进言：</a:t>
            </a:r>
            <a:endParaRPr lang="en-US" altLang="zh-CN" sz="27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7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zh-CN" sz="27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“日本改革三十年而强，而以我中国国土之大，人民之众，变法三年而宏规成，五年而条理备，八年而成效举，十年而霸图定矣。”</a:t>
            </a:r>
            <a:endParaRPr lang="en-US" altLang="zh-CN" sz="27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 algn="r">
              <a:lnSpc>
                <a:spcPct val="150000"/>
              </a:lnSpc>
            </a:pPr>
            <a:r>
              <a:rPr kumimoji="1" lang="zh-CN" altLang="en-US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                              </a:t>
            </a:r>
            <a:r>
              <a:rPr lang="en-US" altLang="zh-CN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——《</a:t>
            </a:r>
            <a:r>
              <a:rPr lang="zh-CN" altLang="en-US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戊戌变法</a:t>
            </a:r>
            <a:r>
              <a:rPr lang="en-US" altLang="zh-CN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（三），上海人民出版社</a:t>
            </a:r>
            <a:r>
              <a:rPr lang="en-US" altLang="zh-CN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1957</a:t>
            </a:r>
            <a:r>
              <a:rPr lang="zh-CN" altLang="en-US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年版，第</a:t>
            </a:r>
            <a:r>
              <a:rPr lang="en-US" altLang="zh-CN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4-5</a:t>
            </a:r>
            <a:r>
              <a:rPr lang="zh-CN" altLang="en-US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页。</a:t>
            </a:r>
          </a:p>
          <a:p>
            <a:endParaRPr kumimoji="1" lang="en-US" altLang="zh-CN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     </a:t>
            </a:r>
            <a:endParaRPr kumimoji="1" lang="zh-CN" altLang="en-US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773787" y="3695943"/>
            <a:ext cx="10224459" cy="6684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1.</a:t>
            </a:r>
            <a:r>
              <a:rPr kumimoji="1"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变法措施失之严谨，有损变法主导者的权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威</a:t>
            </a:r>
            <a:endParaRPr kumimoji="1" lang="zh-CN" altLang="en-US" sz="28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45931" y="4415613"/>
            <a:ext cx="106732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“</a:t>
            </a:r>
            <a:r>
              <a:rPr lang="zh-CN" altLang="zh-CN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纵使时机发展至法有可变之时，也应分为轻重缓急次第施行。诏书一日数下，朝野莫知所适，也不是个办法。不幸这位年轻皇帝，显然感到国亡无日，所以迫不及待。但是他的军师谋臣，应该有见及此。不幸康某 （指康有为）木讷执拗，识见不足，而操切浮躁，且有甚于幼主。”</a:t>
            </a:r>
            <a:endParaRPr lang="en-US" altLang="zh-CN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 algn="r">
              <a:lnSpc>
                <a:spcPct val="150000"/>
              </a:lnSpc>
            </a:pPr>
            <a:r>
              <a:rPr kumimoji="1" lang="zh-CN" altLang="en-US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           </a:t>
            </a:r>
            <a:r>
              <a:rPr kumimoji="1" lang="en-US" altLang="zh-CN" sz="16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——</a:t>
            </a:r>
            <a:r>
              <a:rPr lang="zh-CN" altLang="zh-CN" sz="16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唐德刚</a:t>
            </a:r>
            <a:r>
              <a:rPr lang="zh-CN" altLang="en-US" sz="16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：</a:t>
            </a:r>
            <a:r>
              <a:rPr lang="zh-CN" altLang="zh-CN" sz="16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16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晚清七十年</a:t>
            </a:r>
            <a:r>
              <a:rPr lang="zh-CN" altLang="zh-CN" sz="16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sz="16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，岳麓书社</a:t>
            </a:r>
            <a:r>
              <a:rPr lang="en-US" altLang="zh-CN" sz="16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1999</a:t>
            </a:r>
            <a:r>
              <a:rPr lang="zh-CN" altLang="en-US" sz="16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年版，第</a:t>
            </a:r>
            <a:r>
              <a:rPr lang="en-US" altLang="zh-CN" sz="16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350</a:t>
            </a:r>
            <a:r>
              <a:rPr lang="zh-CN" altLang="en-US" sz="16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页。</a:t>
            </a:r>
            <a:endParaRPr kumimoji="1" lang="en-US" altLang="zh-CN" sz="1600" b="1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/>
          <p:cNvSpPr txBox="1"/>
          <p:nvPr/>
        </p:nvSpPr>
        <p:spPr>
          <a:xfrm>
            <a:off x="600366" y="653198"/>
            <a:ext cx="10224459" cy="6684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2.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精简机构急功近利，四面树敌</a:t>
            </a:r>
            <a:endParaRPr kumimoji="1" lang="zh-CN" altLang="en-US" sz="28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08993" y="1309807"/>
            <a:ext cx="106732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裁撤詹事府、通政司、光禄寺、鸿胪寺、太仆寺、大理寺等衙门，其职能归并内阁及礼、兵、刑等部；裁撤湖北、广东、云南三省巡抚，由总督监理巡抚职能；裁撤东河总督，由河南巡抚兼办；裁撤各省不办运务的粮道与无盐场的盐道，以及地方同知、通判、佐杂等冗员。</a:t>
            </a:r>
            <a:endParaRPr lang="en-US" altLang="zh-CN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英国公使窦纳乐评价，“比在中国政界起个革命差不多”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                   </a:t>
            </a:r>
            <a:r>
              <a:rPr lang="en-US" altLang="zh-CN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——《</a:t>
            </a:r>
            <a:r>
              <a:rPr lang="zh-CN" altLang="en-US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戊戌变法文献资料系日</a:t>
            </a:r>
            <a:r>
              <a:rPr lang="en-US" altLang="zh-CN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，上海书店出版社</a:t>
            </a:r>
            <a:r>
              <a:rPr lang="en-US" altLang="zh-CN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1998</a:t>
            </a:r>
            <a:r>
              <a:rPr lang="zh-CN" altLang="en-US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年版，第</a:t>
            </a:r>
            <a:r>
              <a:rPr lang="en-US" altLang="zh-CN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1169</a:t>
            </a:r>
            <a:r>
              <a:rPr lang="zh-CN" altLang="en-US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1077</a:t>
            </a:r>
            <a:r>
              <a:rPr lang="zh-CN" altLang="en-US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页。</a:t>
            </a:r>
            <a:endParaRPr kumimoji="1" lang="en-US" altLang="zh-CN" sz="1600" b="1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5774" y="3821472"/>
            <a:ext cx="6678431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3.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康有为深陷政治家与布道者的角色冲突</a:t>
            </a:r>
            <a:endParaRPr kumimoji="1" lang="zh-CN" altLang="en-US" sz="28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30012" y="4451609"/>
            <a:ext cx="105576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“真说经家一野狐禅也。惊诧不已。”</a:t>
            </a:r>
            <a:endParaRPr lang="en-US" altLang="zh-CN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                                                </a:t>
            </a:r>
            <a:r>
              <a:rPr kumimoji="1" lang="en-US" altLang="zh-CN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——</a:t>
            </a:r>
            <a:r>
              <a:rPr lang="en-US" altLang="zh-CN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翁同龢日记</a:t>
            </a:r>
            <a:r>
              <a:rPr lang="en-US" altLang="zh-CN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》</a:t>
            </a:r>
            <a:endParaRPr lang="en-US" altLang="zh-CN" b="1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77310" y="5177898"/>
            <a:ext cx="1055764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“康有为的《孔子改制考》一书，据一端之异说，引征西汉以前诸子百家，旁搜曲证，其失尚不过穿凿附会。”</a:t>
            </a:r>
            <a:endParaRPr lang="en-US" altLang="zh-CN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                                            </a:t>
            </a:r>
            <a:r>
              <a:rPr kumimoji="1" lang="zh-CN" altLang="en-US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                           </a:t>
            </a:r>
            <a:r>
              <a:rPr kumimoji="1" lang="en-US" altLang="zh-CN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——《</a:t>
            </a:r>
            <a:r>
              <a:rPr lang="zh-CN" altLang="zh-CN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陈宝箴</a:t>
            </a:r>
            <a:r>
              <a:rPr lang="zh-CN" altLang="en-US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集</a:t>
            </a:r>
            <a:r>
              <a:rPr lang="en-US" altLang="zh-CN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》</a:t>
            </a:r>
            <a:endParaRPr kumimoji="1" lang="zh-CN" altLang="en-US" b="1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74132" y="539466"/>
            <a:ext cx="8138328" cy="16985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1.</a:t>
            </a:r>
            <a:r>
              <a:rPr lang="zh-CN" altLang="zh-CN" sz="24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戊戌维新运动是</a:t>
            </a:r>
            <a:r>
              <a:rPr lang="zh-CN" altLang="en-US" sz="24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一次</a:t>
            </a:r>
            <a:r>
              <a:rPr lang="zh-CN" altLang="zh-CN" sz="24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爱国救亡运动</a:t>
            </a:r>
            <a:r>
              <a:rPr lang="zh-CN" altLang="en-US" sz="24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24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4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2.</a:t>
            </a:r>
            <a:r>
              <a:rPr kumimoji="1" lang="zh-CN" altLang="en-US" sz="24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戊戌维新运动是一场资产阶级性质的政治改良运动。</a:t>
            </a:r>
            <a:endParaRPr kumimoji="1" lang="en-US" altLang="zh-CN" sz="24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4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3.</a:t>
            </a:r>
            <a:r>
              <a:rPr kumimoji="1" lang="zh-CN" altLang="en-US" sz="24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戊戌维新运动更是一场思想启蒙运动。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2676" y="2276511"/>
            <a:ext cx="2695903" cy="38029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6489" y="2695903"/>
            <a:ext cx="4118639" cy="268354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493104" y="6030223"/>
            <a:ext cx="1289701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kumimoji="1" lang="zh-CN" altLang="en-US" b="1" dirty="0"/>
              <a:t>时局图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180397" y="5666541"/>
            <a:ext cx="2138615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kumimoji="1" lang="zh-CN" altLang="en-US" b="1" dirty="0"/>
              <a:t>严复</a:t>
            </a:r>
            <a:r>
              <a:rPr kumimoji="1" lang="en-US" altLang="zh-CN" b="1" dirty="0"/>
              <a:t>《</a:t>
            </a:r>
            <a:r>
              <a:rPr kumimoji="1" lang="zh-CN" altLang="en-US" b="1" dirty="0"/>
              <a:t>天演论</a:t>
            </a:r>
            <a:r>
              <a:rPr kumimoji="1" lang="en-US" altLang="zh-CN" b="1" dirty="0"/>
              <a:t>》</a:t>
            </a:r>
            <a:endParaRPr kumimoji="1" lang="zh-CN" alt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D0852A23-FF0B-F149-AE91-D8DD0DE9DE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917"/>
          <a:stretch>
            <a:fillRect/>
          </a:stretch>
        </p:blipFill>
        <p:spPr>
          <a:xfrm>
            <a:off x="1063409" y="1550242"/>
            <a:ext cx="2477700" cy="3036332"/>
          </a:xfrm>
          <a:prstGeom prst="rect">
            <a:avLst/>
          </a:prstGeom>
          <a:noFill/>
          <a:ln w="381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72C8494A-151D-EA4A-B3A1-7E5712F9166E}"/>
              </a:ext>
            </a:extLst>
          </p:cNvPr>
          <p:cNvSpPr/>
          <p:nvPr/>
        </p:nvSpPr>
        <p:spPr>
          <a:xfrm>
            <a:off x="775478" y="4632292"/>
            <a:ext cx="2935040" cy="150810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慈禧亲信</a:t>
            </a:r>
            <a:r>
              <a:rPr lang="zh-CN" altLang="en-US" sz="20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荣禄</a:t>
            </a:r>
            <a:r>
              <a:rPr lang="zh-CN" altLang="en-US" sz="20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被任为直隶总督，统帅甘军、武毅军和新建陆军三军。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00E662B7-081D-AE4B-88AA-EF914DFEC1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0" t="8263" r="5302" b="1841"/>
          <a:stretch>
            <a:fillRect/>
          </a:stretch>
        </p:blipFill>
        <p:spPr>
          <a:xfrm>
            <a:off x="4823518" y="1553626"/>
            <a:ext cx="2491682" cy="312873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9CE4A5D0-B8DB-8344-A102-47D0B83670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199"/>
          <a:stretch>
            <a:fillRect/>
          </a:stretch>
        </p:blipFill>
        <p:spPr>
          <a:xfrm>
            <a:off x="8606626" y="1556569"/>
            <a:ext cx="2451888" cy="3036333"/>
          </a:xfrm>
          <a:prstGeom prst="rect">
            <a:avLst/>
          </a:prstGeom>
          <a:noFill/>
          <a:ln w="381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9682D1C5-404F-944A-9199-BCBA374C1E8F}"/>
              </a:ext>
            </a:extLst>
          </p:cNvPr>
          <p:cNvSpPr/>
          <p:nvPr/>
        </p:nvSpPr>
        <p:spPr>
          <a:xfrm>
            <a:off x="3957145" y="4651068"/>
            <a:ext cx="4398580" cy="150810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变法伊始，</a:t>
            </a:r>
            <a:r>
              <a:rPr lang="zh-CN" altLang="en-US" sz="20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慈禧</a:t>
            </a:r>
            <a:r>
              <a:rPr lang="zh-CN" altLang="en-US" sz="20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太后免去支持变法的户部尚书翁同龢一切职务，规定新授二品以上大臣，须在太后前谢恩。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A6EC2B29-66B1-F241-AD0F-BE862A563646}"/>
              </a:ext>
            </a:extLst>
          </p:cNvPr>
          <p:cNvSpPr/>
          <p:nvPr/>
        </p:nvSpPr>
        <p:spPr>
          <a:xfrm>
            <a:off x="8590860" y="4597746"/>
            <a:ext cx="2539595" cy="150810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维新派拉拢</a:t>
            </a:r>
            <a:r>
              <a:rPr lang="zh-CN" altLang="en-US" sz="20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袁世凯</a:t>
            </a:r>
            <a:r>
              <a:rPr lang="zh-CN" altLang="en-US" sz="20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，却被后者告密，加快维新变法失败。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437D199E-8356-B44D-A435-3F55CB7DB006}"/>
              </a:ext>
            </a:extLst>
          </p:cNvPr>
          <p:cNvSpPr txBox="1"/>
          <p:nvPr/>
        </p:nvSpPr>
        <p:spPr>
          <a:xfrm>
            <a:off x="1104862" y="683703"/>
            <a:ext cx="1008112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kumimoji="1" lang="zh-CN" altLang="en-US" sz="32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二、客观原因：以慈禧太后为首的守旧势力的力量强大</a:t>
            </a:r>
          </a:p>
        </p:txBody>
      </p:sp>
    </p:spTree>
    <p:extLst>
      <p:ext uri="{BB962C8B-B14F-4D97-AF65-F5344CB8AC3E}">
        <p14:creationId xmlns:p14="http://schemas.microsoft.com/office/powerpoint/2010/main" xmlns="" val="933291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403730" y="624815"/>
            <a:ext cx="7202060" cy="113876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spc="6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</a:t>
            </a:r>
            <a:r>
              <a:rPr lang="zh-CN" altLang="en-US" sz="4400" b="1" spc="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结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1150882" y="1846946"/>
            <a:ext cx="10058400" cy="3749813"/>
            <a:chOff x="1527175" y="2496967"/>
            <a:chExt cx="5940425" cy="2182983"/>
          </a:xfrm>
        </p:grpSpPr>
        <p:sp>
          <p:nvSpPr>
            <p:cNvPr id="7" name="同侧圆角矩形 6"/>
            <p:cNvSpPr/>
            <p:nvPr/>
          </p:nvSpPr>
          <p:spPr>
            <a:xfrm>
              <a:off x="1527175" y="2496967"/>
              <a:ext cx="1779626" cy="1612857"/>
            </a:xfrm>
            <a:prstGeom prst="round2SameRect">
              <a:avLst>
                <a:gd name="adj1" fmla="val 8000"/>
                <a:gd name="adj2" fmla="val 0"/>
              </a:avLst>
            </a:prstGeom>
            <a:blipFill rotWithShape="0">
              <a:blip r:embed="rId2" cstate="print"/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lvl1pPr>
                <a:defRPr sz="2000" b="1">
                  <a:solidFill>
                    <a:srgbClr val="FF2F2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 b="1">
                  <a:solidFill>
                    <a:srgbClr val="FF2F2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 b="1">
                  <a:solidFill>
                    <a:srgbClr val="FF2F2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 b="1">
                  <a:solidFill>
                    <a:srgbClr val="FF2F2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 b="1">
                  <a:solidFill>
                    <a:srgbClr val="FF2F2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2F2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2F2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2F2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2F2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2800" dirty="0">
                  <a:solidFill>
                    <a:srgbClr val="000000"/>
                  </a:solidFill>
                  <a:latin typeface="宋体" pitchFamily="2" charset="-122"/>
                  <a:sym typeface="+mn-lt"/>
                </a:rPr>
                <a:t>统治者走自上而下的改良道路走不通，只能走革命的道路</a:t>
              </a:r>
            </a:p>
          </p:txBody>
        </p:sp>
        <p:sp>
          <p:nvSpPr>
            <p:cNvPr id="9" name="任意多边形 16"/>
            <p:cNvSpPr/>
            <p:nvPr/>
          </p:nvSpPr>
          <p:spPr>
            <a:xfrm>
              <a:off x="1527175" y="4109824"/>
              <a:ext cx="1779626" cy="570126"/>
            </a:xfrm>
            <a:custGeom>
              <a:avLst/>
              <a:gdLst>
                <a:gd name="connsiteX0" fmla="*/ 0 w 1779546"/>
                <a:gd name="connsiteY0" fmla="*/ 0 h 571209"/>
                <a:gd name="connsiteX1" fmla="*/ 1779546 w 1779546"/>
                <a:gd name="connsiteY1" fmla="*/ 0 h 571209"/>
                <a:gd name="connsiteX2" fmla="*/ 1779546 w 1779546"/>
                <a:gd name="connsiteY2" fmla="*/ 571209 h 571209"/>
                <a:gd name="connsiteX3" fmla="*/ 0 w 1779546"/>
                <a:gd name="connsiteY3" fmla="*/ 571209 h 571209"/>
                <a:gd name="connsiteX4" fmla="*/ 0 w 1779546"/>
                <a:gd name="connsiteY4" fmla="*/ 0 h 57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9546" h="571209">
                  <a:moveTo>
                    <a:pt x="0" y="0"/>
                  </a:moveTo>
                  <a:lnTo>
                    <a:pt x="1779546" y="0"/>
                  </a:lnTo>
                  <a:lnTo>
                    <a:pt x="1779546" y="571209"/>
                  </a:lnTo>
                  <a:lnTo>
                    <a:pt x="0" y="57120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2887" tIns="0" rIns="429123" bIns="0" spcCol="1270" anchor="ctr"/>
            <a:lstStyle/>
            <a:p>
              <a:pPr defTabSz="2133547">
                <a:lnSpc>
                  <a:spcPct val="150000"/>
                </a:lnSpc>
                <a:spcAft>
                  <a:spcPct val="35000"/>
                </a:spcAft>
                <a:defRPr/>
              </a:pPr>
              <a:endParaRPr lang="zh-CN" altLang="en-US" sz="2800" b="1" dirty="0">
                <a:latin typeface="宋体" pitchFamily="2" charset="-122"/>
                <a:ea typeface="宋体" pitchFamily="2" charset="-122"/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800302" y="4161085"/>
              <a:ext cx="446469" cy="446349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800" b="1" dirty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+mn-ea"/>
                  <a:sym typeface="+mn-lt"/>
                </a:rPr>
                <a:t>1</a:t>
              </a:r>
              <a:endParaRPr lang="zh-CN" altLang="en-US" sz="28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ea"/>
                <a:sym typeface="+mn-lt"/>
              </a:endParaRPr>
            </a:p>
          </p:txBody>
        </p:sp>
        <p:sp>
          <p:nvSpPr>
            <p:cNvPr id="11" name="同侧圆角矩形 10"/>
            <p:cNvSpPr/>
            <p:nvPr/>
          </p:nvSpPr>
          <p:spPr>
            <a:xfrm>
              <a:off x="3606949" y="2496967"/>
              <a:ext cx="1779627" cy="1612857"/>
            </a:xfrm>
            <a:prstGeom prst="round2SameRect">
              <a:avLst>
                <a:gd name="adj1" fmla="val 8000"/>
                <a:gd name="adj2" fmla="val 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lvl1pPr>
                <a:defRPr sz="2000" b="1">
                  <a:solidFill>
                    <a:srgbClr val="FF2F2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 b="1">
                  <a:solidFill>
                    <a:srgbClr val="FF2F2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 b="1">
                  <a:solidFill>
                    <a:srgbClr val="FF2F2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 b="1">
                  <a:solidFill>
                    <a:srgbClr val="FF2F2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 b="1">
                  <a:solidFill>
                    <a:srgbClr val="FF2F2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2F2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2F2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2F2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2F2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2800" dirty="0">
                  <a:solidFill>
                    <a:srgbClr val="000000"/>
                  </a:solidFill>
                  <a:latin typeface="宋体" pitchFamily="2" charset="-122"/>
                  <a:sym typeface="+mn-lt"/>
                </a:rPr>
                <a:t>帝国主义不希望中国通过走资本主义道路富强起来</a:t>
              </a:r>
            </a:p>
          </p:txBody>
        </p:sp>
        <p:sp>
          <p:nvSpPr>
            <p:cNvPr id="12" name="任意多边形 19"/>
            <p:cNvSpPr/>
            <p:nvPr/>
          </p:nvSpPr>
          <p:spPr>
            <a:xfrm>
              <a:off x="3606949" y="4109824"/>
              <a:ext cx="1779627" cy="570126"/>
            </a:xfrm>
            <a:custGeom>
              <a:avLst/>
              <a:gdLst>
                <a:gd name="connsiteX0" fmla="*/ 0 w 1779546"/>
                <a:gd name="connsiteY0" fmla="*/ 0 h 571209"/>
                <a:gd name="connsiteX1" fmla="*/ 1779546 w 1779546"/>
                <a:gd name="connsiteY1" fmla="*/ 0 h 571209"/>
                <a:gd name="connsiteX2" fmla="*/ 1779546 w 1779546"/>
                <a:gd name="connsiteY2" fmla="*/ 571209 h 571209"/>
                <a:gd name="connsiteX3" fmla="*/ 0 w 1779546"/>
                <a:gd name="connsiteY3" fmla="*/ 571209 h 571209"/>
                <a:gd name="connsiteX4" fmla="*/ 0 w 1779546"/>
                <a:gd name="connsiteY4" fmla="*/ 0 h 57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9546" h="571209">
                  <a:moveTo>
                    <a:pt x="0" y="0"/>
                  </a:moveTo>
                  <a:lnTo>
                    <a:pt x="1779546" y="0"/>
                  </a:lnTo>
                  <a:lnTo>
                    <a:pt x="1779546" y="571209"/>
                  </a:lnTo>
                  <a:lnTo>
                    <a:pt x="0" y="57120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2887" tIns="0" rIns="429123" bIns="0" spcCol="1270" anchor="ctr"/>
            <a:lstStyle/>
            <a:p>
              <a:pPr defTabSz="2133547">
                <a:lnSpc>
                  <a:spcPct val="150000"/>
                </a:lnSpc>
                <a:spcAft>
                  <a:spcPct val="35000"/>
                </a:spcAft>
                <a:defRPr/>
              </a:pPr>
              <a:endParaRPr lang="zh-CN" altLang="en-US" sz="2800" b="1" dirty="0">
                <a:latin typeface="宋体" pitchFamily="2" charset="-122"/>
                <a:ea typeface="宋体" pitchFamily="2" charset="-122"/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880076" y="4161085"/>
              <a:ext cx="447720" cy="446349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800" b="1" dirty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+mn-ea"/>
                  <a:sym typeface="+mn-lt"/>
                </a:rPr>
                <a:t>2</a:t>
              </a:r>
              <a:endParaRPr lang="zh-CN" altLang="en-US" sz="28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ea"/>
                <a:sym typeface="+mn-lt"/>
              </a:endParaRPr>
            </a:p>
          </p:txBody>
        </p:sp>
        <p:sp>
          <p:nvSpPr>
            <p:cNvPr id="14" name="同侧圆角矩形 13"/>
            <p:cNvSpPr/>
            <p:nvPr/>
          </p:nvSpPr>
          <p:spPr>
            <a:xfrm>
              <a:off x="5687973" y="2496967"/>
              <a:ext cx="1779627" cy="1612857"/>
            </a:xfrm>
            <a:prstGeom prst="round2SameRect">
              <a:avLst>
                <a:gd name="adj1" fmla="val 8000"/>
                <a:gd name="adj2" fmla="val 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lvl1pPr>
                <a:defRPr sz="2000" b="1">
                  <a:solidFill>
                    <a:srgbClr val="FF2F2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 b="1">
                  <a:solidFill>
                    <a:srgbClr val="FF2F2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 b="1">
                  <a:solidFill>
                    <a:srgbClr val="FF2F2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 b="1">
                  <a:solidFill>
                    <a:srgbClr val="FF2F2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 b="1">
                  <a:solidFill>
                    <a:srgbClr val="FF2F2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2F2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2F2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2F2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2F2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2800" smtClean="0">
                  <a:solidFill>
                    <a:srgbClr val="000000"/>
                  </a:solidFill>
                  <a:latin typeface="宋体" pitchFamily="2" charset="-122"/>
                  <a:sym typeface="+mn-lt"/>
                </a:rPr>
                <a:t>民族资</a:t>
              </a:r>
              <a:r>
                <a:rPr lang="zh-CN" altLang="en-US" sz="2800" dirty="0">
                  <a:solidFill>
                    <a:srgbClr val="000000"/>
                  </a:solidFill>
                  <a:latin typeface="宋体" pitchFamily="2" charset="-122"/>
                  <a:sym typeface="+mn-lt"/>
                </a:rPr>
                <a:t>产阶级无法领导中国人民实现中华民族伟大复兴</a:t>
              </a:r>
            </a:p>
          </p:txBody>
        </p:sp>
        <p:sp>
          <p:nvSpPr>
            <p:cNvPr id="15" name="任意多边形 22"/>
            <p:cNvSpPr/>
            <p:nvPr/>
          </p:nvSpPr>
          <p:spPr>
            <a:xfrm>
              <a:off x="5687973" y="4077317"/>
              <a:ext cx="1779627" cy="568875"/>
            </a:xfrm>
            <a:custGeom>
              <a:avLst/>
              <a:gdLst>
                <a:gd name="connsiteX0" fmla="*/ 0 w 1779546"/>
                <a:gd name="connsiteY0" fmla="*/ 0 h 571209"/>
                <a:gd name="connsiteX1" fmla="*/ 1779546 w 1779546"/>
                <a:gd name="connsiteY1" fmla="*/ 0 h 571209"/>
                <a:gd name="connsiteX2" fmla="*/ 1779546 w 1779546"/>
                <a:gd name="connsiteY2" fmla="*/ 571209 h 571209"/>
                <a:gd name="connsiteX3" fmla="*/ 0 w 1779546"/>
                <a:gd name="connsiteY3" fmla="*/ 571209 h 571209"/>
                <a:gd name="connsiteX4" fmla="*/ 0 w 1779546"/>
                <a:gd name="connsiteY4" fmla="*/ 0 h 57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9546" h="571209">
                  <a:moveTo>
                    <a:pt x="0" y="0"/>
                  </a:moveTo>
                  <a:lnTo>
                    <a:pt x="1779546" y="0"/>
                  </a:lnTo>
                  <a:lnTo>
                    <a:pt x="1779546" y="571209"/>
                  </a:lnTo>
                  <a:lnTo>
                    <a:pt x="0" y="57120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2887" tIns="0" rIns="429123" bIns="0" spcCol="1270" anchor="ctr"/>
            <a:lstStyle/>
            <a:p>
              <a:pPr defTabSz="2133547">
                <a:lnSpc>
                  <a:spcPct val="150000"/>
                </a:lnSpc>
                <a:spcAft>
                  <a:spcPct val="35000"/>
                </a:spcAft>
                <a:defRPr/>
              </a:pPr>
              <a:endParaRPr lang="zh-CN" altLang="en-US" sz="2800" b="1" dirty="0">
                <a:latin typeface="宋体" pitchFamily="2" charset="-122"/>
                <a:ea typeface="宋体" pitchFamily="2" charset="-122"/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6962351" y="4161085"/>
              <a:ext cx="445219" cy="446349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800" b="1" dirty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+mn-ea"/>
                  <a:sym typeface="+mn-lt"/>
                </a:rPr>
                <a:t>3</a:t>
              </a:r>
              <a:endParaRPr lang="zh-CN" altLang="en-US" sz="28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4751984" y="2431247"/>
            <a:ext cx="5669024" cy="28700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 algn="just">
              <a:lnSpc>
                <a:spcPct val="150000"/>
              </a:lnSpc>
              <a:spcAft>
                <a:spcPts val="1200"/>
              </a:spcAft>
              <a:buClr>
                <a:schemeClr val="bg1"/>
              </a:buClr>
              <a:buSzPct val="110000"/>
              <a:buFont typeface="Wingdings" panose="05000000000000000000" pitchFamily="2" charset="2"/>
              <a:buChar char="u"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368300" indent="-4572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CN" altLang="en-US" sz="3200" dirty="0" smtClean="0">
                <a:solidFill>
                  <a:srgbClr val="0C0218"/>
                </a:solidFill>
                <a:effectLst/>
                <a:latin typeface="宋体" pitchFamily="2" charset="-122"/>
                <a:ea typeface="宋体" pitchFamily="2" charset="-122"/>
                <a:sym typeface="+mn-ea"/>
              </a:rPr>
              <a:t>晚清体制内的改革</a:t>
            </a:r>
          </a:p>
          <a:p>
            <a:pPr marL="368300" indent="-4572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CN" altLang="en-US" sz="3200" dirty="0" smtClean="0">
                <a:solidFill>
                  <a:srgbClr val="0C0218"/>
                </a:solidFill>
                <a:effectLst/>
                <a:latin typeface="宋体" pitchFamily="2" charset="-122"/>
                <a:ea typeface="宋体" pitchFamily="2" charset="-122"/>
                <a:sym typeface="+mn-ea"/>
              </a:rPr>
              <a:t>    带给我们怎样的启示？</a:t>
            </a:r>
          </a:p>
          <a:p>
            <a:pPr marL="368300" indent="-4572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n"/>
            </a:pPr>
            <a:endParaRPr lang="zh-CN" altLang="en-US" sz="3200" dirty="0">
              <a:solidFill>
                <a:srgbClr val="0C0218"/>
              </a:solidFill>
              <a:effectLst/>
              <a:latin typeface="宋体" pitchFamily="2" charset="-122"/>
              <a:ea typeface="宋体" pitchFamily="2" charset="-122"/>
              <a:sym typeface="+mn-ea"/>
            </a:endParaRPr>
          </a:p>
        </p:txBody>
      </p:sp>
      <p:grpSp>
        <p:nvGrpSpPr>
          <p:cNvPr id="5" name="组合 22"/>
          <p:cNvGrpSpPr/>
          <p:nvPr/>
        </p:nvGrpSpPr>
        <p:grpSpPr>
          <a:xfrm>
            <a:off x="1768597" y="2349063"/>
            <a:ext cx="2267375" cy="2465732"/>
            <a:chOff x="475624" y="456507"/>
            <a:chExt cx="2918826" cy="2902008"/>
          </a:xfrm>
        </p:grpSpPr>
        <p:grpSp>
          <p:nvGrpSpPr>
            <p:cNvPr id="6" name="组合 23"/>
            <p:cNvGrpSpPr/>
            <p:nvPr/>
          </p:nvGrpSpPr>
          <p:grpSpPr>
            <a:xfrm>
              <a:off x="475624" y="456507"/>
              <a:ext cx="2918826" cy="2902008"/>
              <a:chOff x="475624" y="456507"/>
              <a:chExt cx="2918826" cy="2902008"/>
            </a:xfrm>
          </p:grpSpPr>
          <p:sp>
            <p:nvSpPr>
              <p:cNvPr id="26" name="矩形: 对角圆角 25"/>
              <p:cNvSpPr/>
              <p:nvPr/>
            </p:nvSpPr>
            <p:spPr>
              <a:xfrm>
                <a:off x="669447" y="638442"/>
                <a:ext cx="2532155" cy="2532886"/>
              </a:xfrm>
              <a:prstGeom prst="round2DiagRect">
                <a:avLst>
                  <a:gd name="adj1" fmla="val 21529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332558" y="1099021"/>
                <a:ext cx="1183944" cy="1666750"/>
              </a:xfrm>
              <a:custGeom>
                <a:avLst/>
                <a:gdLst/>
                <a:ahLst/>
                <a:cxnLst/>
                <a:rect l="l" t="t" r="r" b="b"/>
                <a:pathLst>
                  <a:path w="1560779" h="2197256">
                    <a:moveTo>
                      <a:pt x="578616" y="1780356"/>
                    </a:moveTo>
                    <a:lnTo>
                      <a:pt x="995516" y="1780356"/>
                    </a:lnTo>
                    <a:lnTo>
                      <a:pt x="995516" y="2197256"/>
                    </a:lnTo>
                    <a:lnTo>
                      <a:pt x="578616" y="2197256"/>
                    </a:lnTo>
                    <a:close/>
                    <a:moveTo>
                      <a:pt x="777422" y="0"/>
                    </a:moveTo>
                    <a:cubicBezTo>
                      <a:pt x="1016781" y="0"/>
                      <a:pt x="1207181" y="62559"/>
                      <a:pt x="1348620" y="187679"/>
                    </a:cubicBezTo>
                    <a:cubicBezTo>
                      <a:pt x="1490060" y="312798"/>
                      <a:pt x="1560779" y="458441"/>
                      <a:pt x="1560779" y="624608"/>
                    </a:cubicBezTo>
                    <a:cubicBezTo>
                      <a:pt x="1560779" y="716593"/>
                      <a:pt x="1534816" y="803633"/>
                      <a:pt x="1482889" y="885727"/>
                    </a:cubicBezTo>
                    <a:cubicBezTo>
                      <a:pt x="1430962" y="967821"/>
                      <a:pt x="1319937" y="1079588"/>
                      <a:pt x="1149814" y="1221027"/>
                    </a:cubicBezTo>
                    <a:cubicBezTo>
                      <a:pt x="1061785" y="1294220"/>
                      <a:pt x="1007138" y="1353070"/>
                      <a:pt x="985872" y="1397579"/>
                    </a:cubicBezTo>
                    <a:cubicBezTo>
                      <a:pt x="964607" y="1442088"/>
                      <a:pt x="954963" y="1521710"/>
                      <a:pt x="956942" y="1636444"/>
                    </a:cubicBezTo>
                    <a:lnTo>
                      <a:pt x="578616" y="1636444"/>
                    </a:lnTo>
                    <a:cubicBezTo>
                      <a:pt x="577627" y="1582044"/>
                      <a:pt x="577132" y="1548910"/>
                      <a:pt x="577132" y="1537040"/>
                    </a:cubicBezTo>
                    <a:cubicBezTo>
                      <a:pt x="577132" y="1414394"/>
                      <a:pt x="597408" y="1313507"/>
                      <a:pt x="637961" y="1234380"/>
                    </a:cubicBezTo>
                    <a:cubicBezTo>
                      <a:pt x="678514" y="1155253"/>
                      <a:pt x="759619" y="1066235"/>
                      <a:pt x="881276" y="967326"/>
                    </a:cubicBezTo>
                    <a:cubicBezTo>
                      <a:pt x="1002934" y="868418"/>
                      <a:pt x="1075632" y="803633"/>
                      <a:pt x="1099370" y="772971"/>
                    </a:cubicBezTo>
                    <a:cubicBezTo>
                      <a:pt x="1135966" y="724505"/>
                      <a:pt x="1154264" y="671095"/>
                      <a:pt x="1154264" y="612739"/>
                    </a:cubicBezTo>
                    <a:cubicBezTo>
                      <a:pt x="1154264" y="531634"/>
                      <a:pt x="1121872" y="462150"/>
                      <a:pt x="1057087" y="404289"/>
                    </a:cubicBezTo>
                    <a:cubicBezTo>
                      <a:pt x="992301" y="346427"/>
                      <a:pt x="905015" y="317496"/>
                      <a:pt x="795226" y="317496"/>
                    </a:cubicBezTo>
                    <a:cubicBezTo>
                      <a:pt x="689394" y="317496"/>
                      <a:pt x="600870" y="347664"/>
                      <a:pt x="529656" y="407998"/>
                    </a:cubicBezTo>
                    <a:cubicBezTo>
                      <a:pt x="458442" y="468332"/>
                      <a:pt x="409482" y="560317"/>
                      <a:pt x="382777" y="683953"/>
                    </a:cubicBezTo>
                    <a:lnTo>
                      <a:pt x="0" y="636477"/>
                    </a:lnTo>
                    <a:cubicBezTo>
                      <a:pt x="10880" y="459430"/>
                      <a:pt x="86298" y="309089"/>
                      <a:pt x="226254" y="185453"/>
                    </a:cubicBezTo>
                    <a:cubicBezTo>
                      <a:pt x="366209" y="61818"/>
                      <a:pt x="549932" y="0"/>
                      <a:pt x="777422" y="0"/>
                    </a:cubicBezTo>
                    <a:close/>
                  </a:path>
                </a:pathLst>
              </a:custGeom>
              <a:solidFill>
                <a:srgbClr val="91C3C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239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7" name="组合 27"/>
              <p:cNvGrpSpPr/>
              <p:nvPr/>
            </p:nvGrpSpPr>
            <p:grpSpPr>
              <a:xfrm>
                <a:off x="475624" y="456507"/>
                <a:ext cx="2918826" cy="2902008"/>
                <a:chOff x="475624" y="456507"/>
                <a:chExt cx="2918826" cy="2902008"/>
              </a:xfrm>
            </p:grpSpPr>
            <p:grpSp>
              <p:nvGrpSpPr>
                <p:cNvPr id="8" name="iŝľiḑe"/>
                <p:cNvGrpSpPr/>
                <p:nvPr/>
              </p:nvGrpSpPr>
              <p:grpSpPr>
                <a:xfrm>
                  <a:off x="669457" y="638441"/>
                  <a:ext cx="2532147" cy="2532886"/>
                  <a:chOff x="982756" y="2270126"/>
                  <a:chExt cx="2938463" cy="2938463"/>
                </a:xfrm>
                <a:solidFill>
                  <a:schemeClr val="bg1">
                    <a:lumMod val="65000"/>
                    <a:alpha val="20000"/>
                  </a:schemeClr>
                </a:solidFill>
              </p:grpSpPr>
              <p:sp>
                <p:nvSpPr>
                  <p:cNvPr id="44" name="í$1ïḑe"/>
                  <p:cNvSpPr/>
                  <p:nvPr/>
                </p:nvSpPr>
                <p:spPr bwMode="auto">
                  <a:xfrm>
                    <a:off x="1667370" y="2807739"/>
                    <a:ext cx="2253849" cy="2400850"/>
                  </a:xfrm>
                  <a:custGeom>
                    <a:avLst/>
                    <a:gdLst>
                      <a:gd name="T0" fmla="*/ 764 w 804"/>
                      <a:gd name="T1" fmla="*/ 744 h 964"/>
                      <a:gd name="T2" fmla="*/ 584 w 804"/>
                      <a:gd name="T3" fmla="*/ 924 h 964"/>
                      <a:gd name="T4" fmla="*/ 0 w 804"/>
                      <a:gd name="T5" fmla="*/ 924 h 964"/>
                      <a:gd name="T6" fmla="*/ 0 w 804"/>
                      <a:gd name="T7" fmla="*/ 964 h 964"/>
                      <a:gd name="T8" fmla="*/ 584 w 804"/>
                      <a:gd name="T9" fmla="*/ 964 h 964"/>
                      <a:gd name="T10" fmla="*/ 804 w 804"/>
                      <a:gd name="T11" fmla="*/ 744 h 964"/>
                      <a:gd name="T12" fmla="*/ 804 w 804"/>
                      <a:gd name="T13" fmla="*/ 0 h 964"/>
                      <a:gd name="T14" fmla="*/ 764 w 804"/>
                      <a:gd name="T15" fmla="*/ 0 h 964"/>
                      <a:gd name="T16" fmla="*/ 764 w 804"/>
                      <a:gd name="T17" fmla="*/ 744 h 9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4" h="964">
                        <a:moveTo>
                          <a:pt x="764" y="744"/>
                        </a:moveTo>
                        <a:cubicBezTo>
                          <a:pt x="764" y="843"/>
                          <a:pt x="683" y="924"/>
                          <a:pt x="584" y="924"/>
                        </a:cubicBezTo>
                        <a:cubicBezTo>
                          <a:pt x="0" y="924"/>
                          <a:pt x="0" y="924"/>
                          <a:pt x="0" y="924"/>
                        </a:cubicBezTo>
                        <a:cubicBezTo>
                          <a:pt x="0" y="964"/>
                          <a:pt x="0" y="964"/>
                          <a:pt x="0" y="964"/>
                        </a:cubicBezTo>
                        <a:cubicBezTo>
                          <a:pt x="584" y="964"/>
                          <a:pt x="584" y="964"/>
                          <a:pt x="584" y="964"/>
                        </a:cubicBezTo>
                        <a:cubicBezTo>
                          <a:pt x="705" y="964"/>
                          <a:pt x="804" y="865"/>
                          <a:pt x="804" y="744"/>
                        </a:cubicBezTo>
                        <a:cubicBezTo>
                          <a:pt x="804" y="0"/>
                          <a:pt x="804" y="0"/>
                          <a:pt x="804" y="0"/>
                        </a:cubicBezTo>
                        <a:cubicBezTo>
                          <a:pt x="764" y="0"/>
                          <a:pt x="764" y="0"/>
                          <a:pt x="764" y="0"/>
                        </a:cubicBezTo>
                        <a:lnTo>
                          <a:pt x="764" y="744"/>
                        </a:lnTo>
                        <a:close/>
                      </a:path>
                    </a:pathLst>
                  </a:custGeom>
                  <a:solidFill>
                    <a:srgbClr val="207FBA"/>
                  </a:solidFill>
                  <a:ln>
                    <a:noFill/>
                  </a:ln>
                  <a:effectLst>
                    <a:outerShdw blurRad="50800" dist="38100" dir="13500000" algn="br" rotWithShape="0">
                      <a:prstClr val="black">
                        <a:alpha val="9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id-ID">
                      <a:solidFill>
                        <a:srgbClr val="005CA2"/>
                      </a:solidFill>
                    </a:endParaRPr>
                  </a:p>
                </p:txBody>
              </p:sp>
              <p:sp>
                <p:nvSpPr>
                  <p:cNvPr id="45" name="îšḷîḍê"/>
                  <p:cNvSpPr/>
                  <p:nvPr/>
                </p:nvSpPr>
                <p:spPr bwMode="auto">
                  <a:xfrm>
                    <a:off x="982756" y="2270126"/>
                    <a:ext cx="2385373" cy="2376488"/>
                  </a:xfrm>
                  <a:custGeom>
                    <a:avLst/>
                    <a:gdLst>
                      <a:gd name="T0" fmla="*/ 40 w 804"/>
                      <a:gd name="T1" fmla="*/ 220 h 980"/>
                      <a:gd name="T2" fmla="*/ 220 w 804"/>
                      <a:gd name="T3" fmla="*/ 40 h 980"/>
                      <a:gd name="T4" fmla="*/ 804 w 804"/>
                      <a:gd name="T5" fmla="*/ 40 h 980"/>
                      <a:gd name="T6" fmla="*/ 804 w 804"/>
                      <a:gd name="T7" fmla="*/ 0 h 980"/>
                      <a:gd name="T8" fmla="*/ 220 w 804"/>
                      <a:gd name="T9" fmla="*/ 0 h 980"/>
                      <a:gd name="T10" fmla="*/ 0 w 804"/>
                      <a:gd name="T11" fmla="*/ 220 h 980"/>
                      <a:gd name="T12" fmla="*/ 0 w 804"/>
                      <a:gd name="T13" fmla="*/ 980 h 980"/>
                      <a:gd name="T14" fmla="*/ 40 w 804"/>
                      <a:gd name="T15" fmla="*/ 980 h 980"/>
                      <a:gd name="T16" fmla="*/ 40 w 804"/>
                      <a:gd name="T17" fmla="*/ 220 h 9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04" h="980">
                        <a:moveTo>
                          <a:pt x="40" y="220"/>
                        </a:moveTo>
                        <a:cubicBezTo>
                          <a:pt x="40" y="121"/>
                          <a:pt x="121" y="40"/>
                          <a:pt x="220" y="40"/>
                        </a:cubicBezTo>
                        <a:cubicBezTo>
                          <a:pt x="804" y="40"/>
                          <a:pt x="804" y="40"/>
                          <a:pt x="804" y="40"/>
                        </a:cubicBezTo>
                        <a:cubicBezTo>
                          <a:pt x="804" y="0"/>
                          <a:pt x="804" y="0"/>
                          <a:pt x="804" y="0"/>
                        </a:cubicBezTo>
                        <a:cubicBezTo>
                          <a:pt x="220" y="0"/>
                          <a:pt x="220" y="0"/>
                          <a:pt x="220" y="0"/>
                        </a:cubicBezTo>
                        <a:cubicBezTo>
                          <a:pt x="99" y="0"/>
                          <a:pt x="0" y="99"/>
                          <a:pt x="0" y="220"/>
                        </a:cubicBezTo>
                        <a:cubicBezTo>
                          <a:pt x="0" y="980"/>
                          <a:pt x="0" y="980"/>
                          <a:pt x="0" y="980"/>
                        </a:cubicBezTo>
                        <a:cubicBezTo>
                          <a:pt x="40" y="980"/>
                          <a:pt x="40" y="980"/>
                          <a:pt x="40" y="980"/>
                        </a:cubicBezTo>
                        <a:lnTo>
                          <a:pt x="40" y="220"/>
                        </a:lnTo>
                        <a:close/>
                      </a:path>
                    </a:pathLst>
                  </a:custGeom>
                  <a:solidFill>
                    <a:srgbClr val="207FBA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13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id-ID" dirty="0">
                      <a:solidFill>
                        <a:srgbClr val="005CA2"/>
                      </a:solidFill>
                    </a:endParaRPr>
                  </a:p>
                </p:txBody>
              </p:sp>
            </p:grpSp>
            <p:grpSp>
              <p:nvGrpSpPr>
                <p:cNvPr id="9" name="组合 29"/>
                <p:cNvGrpSpPr/>
                <p:nvPr/>
              </p:nvGrpSpPr>
              <p:grpSpPr>
                <a:xfrm>
                  <a:off x="475624" y="2919694"/>
                  <a:ext cx="459183" cy="438821"/>
                  <a:chOff x="755459" y="4911986"/>
                  <a:chExt cx="692524" cy="661814"/>
                </a:xfrm>
                <a:effectLst>
                  <a:outerShdw blurRad="50800" dist="38100" dir="13500000" algn="br" rotWithShape="0">
                    <a:prstClr val="black">
                      <a:alpha val="25000"/>
                    </a:prstClr>
                  </a:outerShdw>
                </a:effectLst>
              </p:grpSpPr>
              <p:grpSp>
                <p:nvGrpSpPr>
                  <p:cNvPr id="10" name="组合 37"/>
                  <p:cNvGrpSpPr/>
                  <p:nvPr/>
                </p:nvGrpSpPr>
                <p:grpSpPr>
                  <a:xfrm flipH="1" flipV="1">
                    <a:off x="1045734" y="4911986"/>
                    <a:ext cx="402249" cy="382593"/>
                    <a:chOff x="4330395" y="1277094"/>
                    <a:chExt cx="599690" cy="570386"/>
                  </a:xfrm>
                </p:grpSpPr>
                <p:sp>
                  <p:nvSpPr>
                    <p:cNvPr id="42" name="矩形 41"/>
                    <p:cNvSpPr/>
                    <p:nvPr/>
                  </p:nvSpPr>
                  <p:spPr>
                    <a:xfrm>
                      <a:off x="4697789" y="1277094"/>
                      <a:ext cx="232296" cy="570386"/>
                    </a:xfrm>
                    <a:prstGeom prst="rect">
                      <a:avLst/>
                    </a:prstGeom>
                    <a:solidFill>
                      <a:srgbClr val="207FB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3" name="矩形 42"/>
                    <p:cNvSpPr/>
                    <p:nvPr/>
                  </p:nvSpPr>
                  <p:spPr>
                    <a:xfrm rot="5400000">
                      <a:off x="4527972" y="1079519"/>
                      <a:ext cx="204509" cy="599663"/>
                    </a:xfrm>
                    <a:prstGeom prst="rect">
                      <a:avLst/>
                    </a:prstGeom>
                    <a:solidFill>
                      <a:srgbClr val="207FB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</p:grpSp>
              <p:grpSp>
                <p:nvGrpSpPr>
                  <p:cNvPr id="11" name="组合 38"/>
                  <p:cNvGrpSpPr/>
                  <p:nvPr/>
                </p:nvGrpSpPr>
                <p:grpSpPr>
                  <a:xfrm flipH="1" flipV="1">
                    <a:off x="755459" y="5066091"/>
                    <a:ext cx="564092" cy="507709"/>
                    <a:chOff x="4355273" y="1037529"/>
                    <a:chExt cx="840968" cy="756913"/>
                  </a:xfrm>
                </p:grpSpPr>
                <p:sp>
                  <p:nvSpPr>
                    <p:cNvPr id="40" name="矩形 39"/>
                    <p:cNvSpPr/>
                    <p:nvPr/>
                  </p:nvSpPr>
                  <p:spPr>
                    <a:xfrm>
                      <a:off x="4963945" y="1037530"/>
                      <a:ext cx="232296" cy="756912"/>
                    </a:xfrm>
                    <a:prstGeom prst="rect">
                      <a:avLst/>
                    </a:prstGeom>
                    <a:solidFill>
                      <a:srgbClr val="85CBD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1" name="矩形 40"/>
                    <p:cNvSpPr/>
                    <p:nvPr/>
                  </p:nvSpPr>
                  <p:spPr>
                    <a:xfrm rot="5400000">
                      <a:off x="4673500" y="719302"/>
                      <a:ext cx="204511" cy="840965"/>
                    </a:xfrm>
                    <a:prstGeom prst="rect">
                      <a:avLst/>
                    </a:prstGeom>
                    <a:solidFill>
                      <a:srgbClr val="85CBD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grpSp>
              <p:nvGrpSpPr>
                <p:cNvPr id="12" name="组合 30"/>
                <p:cNvGrpSpPr/>
                <p:nvPr/>
              </p:nvGrpSpPr>
              <p:grpSpPr>
                <a:xfrm flipH="1" flipV="1">
                  <a:off x="2935267" y="456507"/>
                  <a:ext cx="459183" cy="438821"/>
                  <a:chOff x="755459" y="4911986"/>
                  <a:chExt cx="692524" cy="661814"/>
                </a:xfrm>
                <a:effectLst>
                  <a:outerShdw blurRad="50800" dist="38100" dir="13500000" algn="br" rotWithShape="0">
                    <a:prstClr val="black">
                      <a:alpha val="25000"/>
                    </a:prstClr>
                  </a:outerShdw>
                </a:effectLst>
              </p:grpSpPr>
              <p:grpSp>
                <p:nvGrpSpPr>
                  <p:cNvPr id="16" name="组合 31"/>
                  <p:cNvGrpSpPr/>
                  <p:nvPr/>
                </p:nvGrpSpPr>
                <p:grpSpPr>
                  <a:xfrm flipH="1" flipV="1">
                    <a:off x="1045734" y="4911986"/>
                    <a:ext cx="402249" cy="382593"/>
                    <a:chOff x="4330395" y="1277094"/>
                    <a:chExt cx="599690" cy="570386"/>
                  </a:xfrm>
                </p:grpSpPr>
                <p:sp>
                  <p:nvSpPr>
                    <p:cNvPr id="36" name="矩形 35"/>
                    <p:cNvSpPr/>
                    <p:nvPr/>
                  </p:nvSpPr>
                  <p:spPr>
                    <a:xfrm>
                      <a:off x="4697789" y="1277094"/>
                      <a:ext cx="232296" cy="570386"/>
                    </a:xfrm>
                    <a:prstGeom prst="rect">
                      <a:avLst/>
                    </a:prstGeom>
                    <a:solidFill>
                      <a:srgbClr val="207FB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7" name="矩形 36"/>
                    <p:cNvSpPr/>
                    <p:nvPr/>
                  </p:nvSpPr>
                  <p:spPr>
                    <a:xfrm rot="5400000">
                      <a:off x="4527972" y="1079519"/>
                      <a:ext cx="204509" cy="599663"/>
                    </a:xfrm>
                    <a:prstGeom prst="rect">
                      <a:avLst/>
                    </a:prstGeom>
                    <a:solidFill>
                      <a:srgbClr val="207FB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</p:grpSp>
              <p:grpSp>
                <p:nvGrpSpPr>
                  <p:cNvPr id="20" name="组合 32"/>
                  <p:cNvGrpSpPr/>
                  <p:nvPr/>
                </p:nvGrpSpPr>
                <p:grpSpPr>
                  <a:xfrm flipH="1" flipV="1">
                    <a:off x="755459" y="5066091"/>
                    <a:ext cx="564092" cy="507709"/>
                    <a:chOff x="4355273" y="1037529"/>
                    <a:chExt cx="840968" cy="756913"/>
                  </a:xfrm>
                </p:grpSpPr>
                <p:sp>
                  <p:nvSpPr>
                    <p:cNvPr id="34" name="矩形 33"/>
                    <p:cNvSpPr/>
                    <p:nvPr/>
                  </p:nvSpPr>
                  <p:spPr>
                    <a:xfrm>
                      <a:off x="4963945" y="1037530"/>
                      <a:ext cx="232296" cy="756912"/>
                    </a:xfrm>
                    <a:prstGeom prst="rect">
                      <a:avLst/>
                    </a:prstGeom>
                    <a:solidFill>
                      <a:srgbClr val="85CBD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5" name="矩形 34"/>
                    <p:cNvSpPr/>
                    <p:nvPr/>
                  </p:nvSpPr>
                  <p:spPr>
                    <a:xfrm rot="5400000">
                      <a:off x="4673500" y="719302"/>
                      <a:ext cx="204511" cy="840965"/>
                    </a:xfrm>
                    <a:prstGeom prst="rect">
                      <a:avLst/>
                    </a:prstGeom>
                    <a:solidFill>
                      <a:srgbClr val="85CBD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</p:grpSp>
        </p:grpSp>
        <p:sp>
          <p:nvSpPr>
            <p:cNvPr id="25" name="文本框 24"/>
            <p:cNvSpPr txBox="1"/>
            <p:nvPr/>
          </p:nvSpPr>
          <p:spPr>
            <a:xfrm>
              <a:off x="1242447" y="1030831"/>
              <a:ext cx="1183944" cy="1666750"/>
            </a:xfrm>
            <a:custGeom>
              <a:avLst/>
              <a:gdLst/>
              <a:ahLst/>
              <a:cxnLst/>
              <a:rect l="l" t="t" r="r" b="b"/>
              <a:pathLst>
                <a:path w="1560779" h="2197256">
                  <a:moveTo>
                    <a:pt x="578616" y="1780356"/>
                  </a:moveTo>
                  <a:lnTo>
                    <a:pt x="995516" y="1780356"/>
                  </a:lnTo>
                  <a:lnTo>
                    <a:pt x="995516" y="2197256"/>
                  </a:lnTo>
                  <a:lnTo>
                    <a:pt x="578616" y="2197256"/>
                  </a:lnTo>
                  <a:close/>
                  <a:moveTo>
                    <a:pt x="777422" y="0"/>
                  </a:moveTo>
                  <a:cubicBezTo>
                    <a:pt x="1016781" y="0"/>
                    <a:pt x="1207181" y="62559"/>
                    <a:pt x="1348620" y="187679"/>
                  </a:cubicBezTo>
                  <a:cubicBezTo>
                    <a:pt x="1490060" y="312798"/>
                    <a:pt x="1560779" y="458441"/>
                    <a:pt x="1560779" y="624608"/>
                  </a:cubicBezTo>
                  <a:cubicBezTo>
                    <a:pt x="1560779" y="716593"/>
                    <a:pt x="1534816" y="803633"/>
                    <a:pt x="1482889" y="885727"/>
                  </a:cubicBezTo>
                  <a:cubicBezTo>
                    <a:pt x="1430962" y="967821"/>
                    <a:pt x="1319937" y="1079588"/>
                    <a:pt x="1149814" y="1221027"/>
                  </a:cubicBezTo>
                  <a:cubicBezTo>
                    <a:pt x="1061785" y="1294220"/>
                    <a:pt x="1007138" y="1353070"/>
                    <a:pt x="985872" y="1397579"/>
                  </a:cubicBezTo>
                  <a:cubicBezTo>
                    <a:pt x="964607" y="1442088"/>
                    <a:pt x="954963" y="1521710"/>
                    <a:pt x="956942" y="1636444"/>
                  </a:cubicBezTo>
                  <a:lnTo>
                    <a:pt x="578616" y="1636444"/>
                  </a:lnTo>
                  <a:cubicBezTo>
                    <a:pt x="577627" y="1582044"/>
                    <a:pt x="577132" y="1548910"/>
                    <a:pt x="577132" y="1537040"/>
                  </a:cubicBezTo>
                  <a:cubicBezTo>
                    <a:pt x="577132" y="1414394"/>
                    <a:pt x="597408" y="1313507"/>
                    <a:pt x="637961" y="1234380"/>
                  </a:cubicBezTo>
                  <a:cubicBezTo>
                    <a:pt x="678514" y="1155253"/>
                    <a:pt x="759619" y="1066235"/>
                    <a:pt x="881276" y="967326"/>
                  </a:cubicBezTo>
                  <a:cubicBezTo>
                    <a:pt x="1002934" y="868418"/>
                    <a:pt x="1075632" y="803633"/>
                    <a:pt x="1099370" y="772971"/>
                  </a:cubicBezTo>
                  <a:cubicBezTo>
                    <a:pt x="1135966" y="724505"/>
                    <a:pt x="1154264" y="671095"/>
                    <a:pt x="1154264" y="612739"/>
                  </a:cubicBezTo>
                  <a:cubicBezTo>
                    <a:pt x="1154264" y="531634"/>
                    <a:pt x="1121872" y="462150"/>
                    <a:pt x="1057087" y="404289"/>
                  </a:cubicBezTo>
                  <a:cubicBezTo>
                    <a:pt x="992301" y="346427"/>
                    <a:pt x="905015" y="317496"/>
                    <a:pt x="795226" y="317496"/>
                  </a:cubicBezTo>
                  <a:cubicBezTo>
                    <a:pt x="689394" y="317496"/>
                    <a:pt x="600870" y="347664"/>
                    <a:pt x="529656" y="407998"/>
                  </a:cubicBezTo>
                  <a:cubicBezTo>
                    <a:pt x="458442" y="468332"/>
                    <a:pt x="409482" y="560317"/>
                    <a:pt x="382777" y="683953"/>
                  </a:cubicBezTo>
                  <a:lnTo>
                    <a:pt x="0" y="636477"/>
                  </a:lnTo>
                  <a:cubicBezTo>
                    <a:pt x="10880" y="459430"/>
                    <a:pt x="86298" y="309089"/>
                    <a:pt x="226254" y="185453"/>
                  </a:cubicBezTo>
                  <a:cubicBezTo>
                    <a:pt x="366209" y="61818"/>
                    <a:pt x="549932" y="0"/>
                    <a:pt x="777422" y="0"/>
                  </a:cubicBezTo>
                  <a:close/>
                </a:path>
              </a:pathLst>
            </a:custGeom>
            <a:solidFill>
              <a:srgbClr val="207FB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39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5ED4BDAD-C9B4-CAC2-5B0D-1B3DA5A0C42E}"/>
              </a:ext>
            </a:extLst>
          </p:cNvPr>
          <p:cNvSpPr/>
          <p:nvPr/>
        </p:nvSpPr>
        <p:spPr>
          <a:xfrm>
            <a:off x="1596382" y="1084224"/>
            <a:ext cx="262123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20000" endPos="78000" dir="5400000" sy="-100000" algn="bl" rotWithShape="0"/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课后思考题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119102" y="622948"/>
            <a:ext cx="7202060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阅读参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考资料</a:t>
            </a:r>
          </a:p>
        </p:txBody>
      </p:sp>
      <p:sp>
        <p:nvSpPr>
          <p:cNvPr id="17" name="Rectangle 3"/>
          <p:cNvSpPr>
            <a:spLocks noRot="1" noChangeArrowheads="1"/>
          </p:cNvSpPr>
          <p:nvPr/>
        </p:nvSpPr>
        <p:spPr bwMode="auto">
          <a:xfrm>
            <a:off x="1592318" y="1702675"/>
            <a:ext cx="9616966" cy="356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  <a:latin typeface="宋体" pitchFamily="2" charset="-122"/>
              </a:rPr>
              <a:t>1.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汤志钧</a:t>
            </a:r>
            <a:r>
              <a:rPr lang="en-US" altLang="zh-CN" sz="2800" b="1" dirty="0" smtClean="0">
                <a:solidFill>
                  <a:srgbClr val="000000"/>
                </a:solidFill>
                <a:latin typeface="宋体" pitchFamily="2" charset="-122"/>
              </a:rPr>
              <a:t>:《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戊戌变法史</a:t>
            </a:r>
            <a:r>
              <a:rPr lang="en-US" altLang="zh-CN" sz="2800" b="1" dirty="0" smtClean="0">
                <a:solidFill>
                  <a:srgbClr val="000000"/>
                </a:solidFill>
                <a:latin typeface="宋体" pitchFamily="2" charset="-122"/>
              </a:rPr>
              <a:t>》,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人民出版社</a:t>
            </a:r>
            <a:r>
              <a:rPr lang="en-US" altLang="zh-CN" sz="2800" b="1" dirty="0" smtClean="0">
                <a:solidFill>
                  <a:srgbClr val="000000"/>
                </a:solidFill>
                <a:latin typeface="宋体" pitchFamily="2" charset="-122"/>
              </a:rPr>
              <a:t>1984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年版</a:t>
            </a:r>
          </a:p>
          <a:p>
            <a:pPr>
              <a:lnSpc>
                <a:spcPct val="200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  <a:latin typeface="宋体" pitchFamily="2" charset="-122"/>
              </a:rPr>
              <a:t>2.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茅海建：</a:t>
            </a:r>
            <a:r>
              <a:rPr lang="en-US" altLang="zh-CN" sz="2800" b="1" dirty="0" smtClean="0">
                <a:solidFill>
                  <a:srgbClr val="000000"/>
                </a:solidFill>
                <a:latin typeface="宋体" pitchFamily="2" charset="-122"/>
              </a:rPr>
              <a:t>《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戊戌变法史事考</a:t>
            </a:r>
            <a:r>
              <a:rPr lang="en-US" altLang="zh-CN" sz="2800" b="1" dirty="0" smtClean="0">
                <a:solidFill>
                  <a:srgbClr val="000000"/>
                </a:solidFill>
                <a:latin typeface="宋体" pitchFamily="2" charset="-122"/>
              </a:rPr>
              <a:t>》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，上海三联出版社</a:t>
            </a:r>
            <a:r>
              <a:rPr lang="en-US" altLang="zh-CN" sz="2800" b="1" dirty="0" smtClean="0">
                <a:solidFill>
                  <a:srgbClr val="000000"/>
                </a:solidFill>
                <a:latin typeface="宋体" pitchFamily="2" charset="-122"/>
              </a:rPr>
              <a:t>2005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年版</a:t>
            </a:r>
          </a:p>
          <a:p>
            <a:pPr>
              <a:lnSpc>
                <a:spcPct val="200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  <a:latin typeface="宋体" pitchFamily="2" charset="-122"/>
              </a:rPr>
              <a:t>3.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姜鸣：</a:t>
            </a:r>
            <a:r>
              <a:rPr lang="en-US" altLang="zh-CN" sz="2800" b="1" dirty="0" smtClean="0">
                <a:solidFill>
                  <a:srgbClr val="000000"/>
                </a:solidFill>
                <a:latin typeface="宋体" pitchFamily="2" charset="-122"/>
              </a:rPr>
              <a:t>《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龙旗飘扬的舰队</a:t>
            </a:r>
            <a:r>
              <a:rPr lang="en-US" altLang="zh-CN" sz="2800" b="1" dirty="0" smtClean="0">
                <a:solidFill>
                  <a:srgbClr val="000000"/>
                </a:solidFill>
                <a:latin typeface="宋体" pitchFamily="2" charset="-122"/>
              </a:rPr>
              <a:t>》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，上海三联出版社</a:t>
            </a:r>
            <a:r>
              <a:rPr lang="en-US" altLang="zh-CN" sz="2800" b="1" dirty="0" smtClean="0">
                <a:solidFill>
                  <a:srgbClr val="000000"/>
                </a:solidFill>
                <a:latin typeface="宋体" pitchFamily="2" charset="-122"/>
              </a:rPr>
              <a:t>2002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年版</a:t>
            </a:r>
          </a:p>
          <a:p>
            <a:pPr>
              <a:lnSpc>
                <a:spcPct val="200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  <a:latin typeface="宋体" pitchFamily="2" charset="-122"/>
              </a:rPr>
              <a:t>4.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何亚伟：</a:t>
            </a:r>
            <a:r>
              <a:rPr lang="en-US" altLang="zh-CN" sz="2800" b="1" dirty="0" smtClean="0">
                <a:solidFill>
                  <a:srgbClr val="000000"/>
                </a:solidFill>
                <a:latin typeface="宋体" pitchFamily="2" charset="-122"/>
              </a:rPr>
              <a:t>《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怀柔远人</a:t>
            </a:r>
            <a:r>
              <a:rPr lang="en-US" altLang="zh-CN" sz="2800" b="1" dirty="0" smtClean="0">
                <a:solidFill>
                  <a:srgbClr val="000000"/>
                </a:solidFill>
                <a:latin typeface="宋体" pitchFamily="2" charset="-122"/>
              </a:rPr>
              <a:t>》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，社会科学文献出版社，</a:t>
            </a:r>
            <a:r>
              <a:rPr lang="en-US" altLang="zh-CN" sz="2800" b="1" dirty="0" smtClean="0">
                <a:solidFill>
                  <a:srgbClr val="000000"/>
                </a:solidFill>
                <a:latin typeface="宋体" pitchFamily="2" charset="-122"/>
              </a:rPr>
              <a:t>2002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年版</a:t>
            </a:r>
          </a:p>
          <a:p>
            <a:pPr>
              <a:lnSpc>
                <a:spcPct val="200000"/>
              </a:lnSpc>
            </a:pPr>
            <a:endParaRPr lang="en-US" altLang="zh-CN" sz="2800" b="1" dirty="0">
              <a:solidFill>
                <a:srgbClr val="000000"/>
              </a:solidFill>
              <a:latin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671145" y="613160"/>
            <a:ext cx="9112469" cy="82426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230AB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资产阶级改良派的“维新变法梦”为何夭折？</a:t>
            </a:r>
            <a:endParaRPr lang="zh-CN" altLang="en-US" sz="3600" b="1" dirty="0">
              <a:solidFill>
                <a:srgbClr val="230AB6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76821" y="1479917"/>
            <a:ext cx="7444642" cy="427809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2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一、主观原因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（一）不敢彻底否定封建主义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（二）对帝国主义抱有幻想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（三）惧怕人民群众</a:t>
            </a:r>
          </a:p>
          <a:p>
            <a:pPr>
              <a:lnSpc>
                <a:spcPct val="150000"/>
              </a:lnSpc>
            </a:pPr>
            <a:r>
              <a:rPr kumimoji="1" lang="zh-CN" altLang="en-US" sz="32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二、客观原因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以慈禧太后为首的守旧势力的力量强大</a:t>
            </a:r>
            <a:endParaRPr kumimoji="1" lang="en-US" altLang="zh-CN" sz="28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30668" y="681356"/>
            <a:ext cx="6409833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2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一、主观原因</a:t>
            </a:r>
            <a:endParaRPr kumimoji="1" lang="en-US" altLang="zh-CN" sz="32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37610" y="1439547"/>
            <a:ext cx="5991534" cy="76328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32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（一）不敢彻底否定封建主义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159599" y="2128345"/>
            <a:ext cx="806369" cy="3133121"/>
          </a:xfrm>
          <a:prstGeom prst="rect">
            <a:avLst/>
          </a:prstGeom>
          <a:noFill/>
        </p:spPr>
        <p:txBody>
          <a:bodyPr vert="eaVert" wrap="square" lIns="121917" tIns="60958" rIns="121917" bIns="60958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君主立宪体制国家</a:t>
            </a:r>
          </a:p>
        </p:txBody>
      </p:sp>
      <p:sp>
        <p:nvSpPr>
          <p:cNvPr id="5" name="左大括号 4"/>
          <p:cNvSpPr/>
          <p:nvPr/>
        </p:nvSpPr>
        <p:spPr>
          <a:xfrm>
            <a:off x="2936054" y="2631967"/>
            <a:ext cx="648185" cy="157374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3697214" y="2337754"/>
            <a:ext cx="7133696" cy="116396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英国（虚君制</a:t>
            </a:r>
            <a:r>
              <a:rPr kumimoji="1" lang="en-US" altLang="zh-CN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——</a:t>
            </a:r>
            <a:r>
              <a:rPr kumimoji="1" lang="zh-CN" altLang="en-US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统而不治、宪法约束、权力在议会）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45306" y="3871094"/>
            <a:ext cx="7253617" cy="116396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日本、德国、俄国（实君制</a:t>
            </a:r>
            <a:r>
              <a:rPr kumimoji="1" lang="en-US" altLang="zh-CN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——</a:t>
            </a:r>
            <a:r>
              <a:rPr kumimoji="1" lang="zh-CN" altLang="en-US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国王享有实权，凌驾于议会之上、统帅军队）</a:t>
            </a:r>
          </a:p>
        </p:txBody>
      </p:sp>
      <p:sp>
        <p:nvSpPr>
          <p:cNvPr id="10" name="TextBox 2"/>
          <p:cNvSpPr txBox="1"/>
          <p:nvPr/>
        </p:nvSpPr>
        <p:spPr>
          <a:xfrm>
            <a:off x="5833119" y="5239212"/>
            <a:ext cx="5437047" cy="860213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zh-CN" altLang="en-US" sz="4800" b="1" noProof="1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</a:rPr>
              <a:t>政治上不敢否定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19808" y="687058"/>
            <a:ext cx="10310648" cy="206209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  </a:t>
            </a:r>
            <a:r>
              <a:rPr lang="en-US" altLang="zh-CN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1898</a:t>
            </a:r>
            <a:r>
              <a:rPr lang="zh-CN" altLang="en-US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年正月初八，康有为第六次上书，即著名的应诏“统筹全局”折指出“观万国之势，能变则全，不变则亡，全变则强，小变仍亡”。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92319" y="5799857"/>
            <a:ext cx="1819024" cy="4832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rgbClr val="000000"/>
                </a:solidFill>
              </a:rPr>
              <a:t>《</a:t>
            </a:r>
            <a:r>
              <a:rPr lang="zh-CN" altLang="en-US" dirty="0">
                <a:solidFill>
                  <a:srgbClr val="000000"/>
                </a:solidFill>
              </a:rPr>
              <a:t>日本变政考</a:t>
            </a:r>
            <a:r>
              <a:rPr lang="en-US" altLang="zh-CN" dirty="0">
                <a:solidFill>
                  <a:srgbClr val="000000"/>
                </a:solidFill>
              </a:rPr>
              <a:t>》</a:t>
            </a:r>
            <a:endParaRPr kumimoji="1" lang="zh-CN" altLang="en-US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0582" y="2693277"/>
            <a:ext cx="2123600" cy="304458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1778" y="2677512"/>
            <a:ext cx="2123600" cy="304458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070606" y="5836007"/>
            <a:ext cx="2053595" cy="4832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rgbClr val="000000"/>
                </a:solidFill>
              </a:rPr>
              <a:t>《</a:t>
            </a:r>
            <a:r>
              <a:rPr lang="zh-CN" altLang="en-US" dirty="0">
                <a:solidFill>
                  <a:srgbClr val="000000"/>
                </a:solidFill>
              </a:rPr>
              <a:t>俄彼得变政记</a:t>
            </a:r>
            <a:r>
              <a:rPr lang="en-US" altLang="zh-CN" dirty="0">
                <a:solidFill>
                  <a:srgbClr val="000000"/>
                </a:solidFill>
              </a:rPr>
              <a:t>》</a:t>
            </a:r>
            <a:endParaRPr kumimoji="1" lang="zh-CN" altLang="en-US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207173" y="1635038"/>
            <a:ext cx="3026979" cy="460433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“六点计划”：</a:t>
            </a:r>
            <a:endParaRPr kumimoji="1" lang="en-US" altLang="zh-CN" sz="28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健全的币制</a:t>
            </a:r>
            <a:endParaRPr kumimoji="1" lang="en-US" altLang="zh-CN" sz="28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发行银元</a:t>
            </a:r>
            <a:endParaRPr kumimoji="1" lang="en-US" altLang="zh-CN" sz="28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制造机械</a:t>
            </a:r>
            <a:endParaRPr kumimoji="1" lang="en-US" altLang="zh-CN" sz="28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开矿</a:t>
            </a:r>
            <a:endParaRPr kumimoji="1" lang="en-US" altLang="zh-CN" sz="28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铁路与汽船</a:t>
            </a:r>
            <a:endParaRPr kumimoji="1" lang="en-US" altLang="zh-CN" sz="28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现代化邮政</a:t>
            </a:r>
            <a:endParaRPr kumimoji="1" lang="en-US" altLang="zh-CN" sz="28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30000"/>
              </a:lnSpc>
            </a:pPr>
            <a:endParaRPr kumimoji="1" lang="zh-CN" altLang="en-US" sz="28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51367" y="1650802"/>
            <a:ext cx="3296217" cy="340458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“四个政策”：</a:t>
            </a:r>
            <a:endParaRPr kumimoji="1" lang="en-US" altLang="zh-CN" sz="28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新技术改善农业</a:t>
            </a:r>
            <a:endParaRPr kumimoji="1" lang="en-US" altLang="zh-CN" sz="28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科技发展工业</a:t>
            </a:r>
            <a:endParaRPr kumimoji="1" lang="en-US" altLang="zh-CN" sz="28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政府协助和保护工商业</a:t>
            </a:r>
            <a:endParaRPr kumimoji="1" lang="en-US" altLang="zh-CN" sz="28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适当保障底层人员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100952" y="787849"/>
            <a:ext cx="5491255" cy="67248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3200" b="1" spc="6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康有为的经济改革思路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4943671" y="5193929"/>
            <a:ext cx="5437047" cy="860213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zh-CN" altLang="en-US" sz="4800" b="1" noProof="1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</a:rPr>
              <a:t>经济上不敢否定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99723" y="751919"/>
            <a:ext cx="4105175" cy="67248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CN" altLang="en-US" sz="3200" b="1" spc="6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托古改制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1012" y="1602395"/>
            <a:ext cx="2481499" cy="370570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549" y="1575036"/>
            <a:ext cx="2481499" cy="3705704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5426994" y="5122466"/>
            <a:ext cx="5437047" cy="860213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zh-CN" altLang="en-US" sz="4800" b="1" noProof="1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</a:rPr>
              <a:t>思想上不敢否定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D7EFC296-A159-1B4D-9CF1-36D7BB183F9A}"/>
              </a:ext>
            </a:extLst>
          </p:cNvPr>
          <p:cNvSpPr txBox="1"/>
          <p:nvPr/>
        </p:nvSpPr>
        <p:spPr>
          <a:xfrm>
            <a:off x="556077" y="1293740"/>
            <a:ext cx="7008779" cy="477053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zh-CN" sz="28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“《伪经考》既以诸经中一大部分为刘歆所伪</a:t>
            </a:r>
            <a:r>
              <a:rPr lang="zh-CN" altLang="zh-CN" sz="28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造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，</a:t>
            </a:r>
            <a:r>
              <a:rPr lang="zh-CN" altLang="zh-CN" sz="28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zh-CN" sz="28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改制考》复以真经之全部分为孔子托古之作，则数千年来共认为神圣不可侵犯之经典，根本发生疑问，引起学者怀疑批评的态度。 ”</a:t>
            </a:r>
            <a:endParaRPr lang="en-US" altLang="zh-CN" sz="2800" b="1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  <a:p>
            <a:pPr algn="r"/>
            <a:r>
              <a:rPr kumimoji="1" lang="zh-CN" altLang="en-US" sz="2700" b="1" dirty="0">
                <a:latin typeface="宋体" pitchFamily="2" charset="-122"/>
                <a:ea typeface="宋体" pitchFamily="2" charset="-122"/>
              </a:rPr>
              <a:t>                                             </a:t>
            </a:r>
            <a:r>
              <a:rPr kumimoji="1" lang="zh-CN" altLang="en-US" sz="27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kumimoji="1" lang="en-US" altLang="zh-CN" sz="2100" b="1" dirty="0">
                <a:latin typeface="宋体" pitchFamily="2" charset="-122"/>
                <a:ea typeface="宋体" pitchFamily="2" charset="-122"/>
              </a:rPr>
              <a:t>——</a:t>
            </a:r>
            <a:r>
              <a:rPr kumimoji="1" lang="zh-CN" altLang="en-US" sz="2100" b="1" dirty="0">
                <a:latin typeface="宋体" pitchFamily="2" charset="-122"/>
                <a:ea typeface="宋体" pitchFamily="2" charset="-122"/>
              </a:rPr>
              <a:t>梁启超：</a:t>
            </a:r>
            <a:r>
              <a:rPr kumimoji="1" lang="en-US" altLang="zh-CN" sz="2100" b="1" dirty="0">
                <a:latin typeface="宋体" pitchFamily="2" charset="-122"/>
                <a:ea typeface="宋体" pitchFamily="2" charset="-122"/>
              </a:rPr>
              <a:t>《</a:t>
            </a:r>
            <a:r>
              <a:rPr kumimoji="1" lang="zh-CN" altLang="en-US" sz="2100" b="1" dirty="0">
                <a:latin typeface="宋体" pitchFamily="2" charset="-122"/>
                <a:ea typeface="宋体" pitchFamily="2" charset="-122"/>
              </a:rPr>
              <a:t>清代学术概论</a:t>
            </a:r>
            <a:r>
              <a:rPr kumimoji="1" lang="en-US" altLang="zh-CN" sz="2100" b="1" dirty="0">
                <a:latin typeface="宋体" pitchFamily="2" charset="-122"/>
                <a:ea typeface="宋体" pitchFamily="2" charset="-122"/>
              </a:rPr>
              <a:t>》</a:t>
            </a:r>
            <a:endParaRPr lang="en-US" altLang="zh-CN" sz="2100" b="1" dirty="0">
              <a:latin typeface="宋体" pitchFamily="2" charset="-122"/>
              <a:ea typeface="宋体" pitchFamily="2" charset="-122"/>
            </a:endParaRPr>
          </a:p>
          <a:p>
            <a:endParaRPr kumimoji="1" lang="en-US" altLang="zh-CN" sz="3200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7F7A458-895A-1F48-A359-FA4714B50B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0203" y="1534246"/>
            <a:ext cx="2709499" cy="378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3182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66958" y="841162"/>
            <a:ext cx="6409833" cy="74635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2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（二）对帝国主义抱有幻想</a:t>
            </a:r>
            <a:endParaRPr kumimoji="1" lang="en-US" altLang="zh-CN" sz="3200" b="1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91407" y="1980677"/>
            <a:ext cx="7674388" cy="358559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二</a:t>
            </a:r>
            <a:r>
              <a:rPr lang="zh-CN" altLang="en-US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万万膏腴之地，四万万秀淑之民，诸国眈眈，朵颐已久</a:t>
            </a:r>
            <a:r>
              <a:rPr lang="en-US" altLang="zh-CN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……</a:t>
            </a:r>
            <a:r>
              <a:rPr lang="zh-CN" altLang="en-US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如蚁慕膻，闻风并至，失鹿共逐，抚掌欢呼，其始壮夫动其食指，其后老稚亦分杯羹，诸国咸来，并思一脔。</a:t>
            </a:r>
            <a:endParaRPr lang="en-US" altLang="zh-CN" sz="28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 algn="r">
              <a:lnSpc>
                <a:spcPct val="150000"/>
              </a:lnSpc>
            </a:pPr>
            <a:r>
              <a:rPr kumimoji="1" lang="en-US" altLang="zh-CN" sz="20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——《</a:t>
            </a:r>
            <a:r>
              <a:rPr kumimoji="1" lang="zh-CN" altLang="en-US" sz="20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康有为政论集</a:t>
            </a:r>
            <a:r>
              <a:rPr kumimoji="1" lang="en-US" altLang="zh-CN" sz="20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》</a:t>
            </a:r>
            <a:r>
              <a:rPr kumimoji="1" lang="zh-CN" altLang="en-US" sz="20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上册，中华书局</a:t>
            </a:r>
            <a:r>
              <a:rPr kumimoji="1" lang="en-US" altLang="zh-CN" sz="20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1981</a:t>
            </a:r>
            <a:r>
              <a:rPr kumimoji="1" lang="zh-CN" altLang="en-US" sz="20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年版，第</a:t>
            </a:r>
            <a:r>
              <a:rPr kumimoji="1" lang="en-US" altLang="zh-CN" sz="20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202</a:t>
            </a:r>
            <a:r>
              <a:rPr kumimoji="1" lang="zh-CN" altLang="en-US" sz="20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页。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017664" y="1096784"/>
            <a:ext cx="1368392" cy="763282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9000000" scaled="0"/>
          </a:gradFill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忧愤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DI2YmM3YjY1NDc3YWU3ODliNTQ0NzNiMzlhNjQ5Nj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t">
        <a:spAutoFit/>
      </a:bodyPr>
      <a:lstStyle>
        <a:defPPr indent="457200" algn="l">
          <a:lnSpc>
            <a:spcPct val="150000"/>
          </a:lnSpc>
          <a:defRPr sz="2000" dirty="0" smtClean="0">
            <a:solidFill>
              <a:srgbClr val="161617"/>
            </a:solidFill>
            <a:latin typeface="微软雅黑" panose="020B0503020204020204" pitchFamily="34" charset="-122"/>
            <a:ea typeface="微软雅黑" panose="020B0503020204020204" pitchFamily="34" charset="-122"/>
            <a:cs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2560</Words>
  <Application>Microsoft Office PowerPoint</Application>
  <PresentationFormat>自定义</PresentationFormat>
  <Paragraphs>129</Paragraphs>
  <Slides>23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twm</cp:lastModifiedBy>
  <cp:revision>58</cp:revision>
  <dcterms:created xsi:type="dcterms:W3CDTF">2019-11-28T06:27:00Z</dcterms:created>
  <dcterms:modified xsi:type="dcterms:W3CDTF">2023-12-24T02:55:56Z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EFAF3B75F41B453BB2897A2CB70E9962</vt:lpwstr>
  </property>
  <property fmtid="{D5CDD505-2E9C-101B-9397-08002B2CF9AE}" pid="3" name="KSOProductBuildVer">
    <vt:lpwstr>2052-11.1.0.12358</vt:lpwstr>
  </property>
</Properties>
</file>