
<file path=[Content_Types].xml><?xml version="1.0" encoding="utf-8"?>
<Types xmlns="http://schemas.openxmlformats.org/package/2006/content-types">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8"/>
  </p:notesMasterIdLst>
  <p:handoutMasterIdLst>
    <p:handoutMasterId r:id="rId29"/>
  </p:handoutMasterIdLst>
  <p:sldIdLst>
    <p:sldId id="6275" r:id="rId2"/>
    <p:sldId id="6276" r:id="rId3"/>
    <p:sldId id="6277" r:id="rId4"/>
    <p:sldId id="6278" r:id="rId5"/>
    <p:sldId id="6279" r:id="rId6"/>
    <p:sldId id="6280" r:id="rId7"/>
    <p:sldId id="6281" r:id="rId8"/>
    <p:sldId id="6282" r:id="rId9"/>
    <p:sldId id="6283" r:id="rId10"/>
    <p:sldId id="6284" r:id="rId11"/>
    <p:sldId id="6285" r:id="rId12"/>
    <p:sldId id="6286" r:id="rId13"/>
    <p:sldId id="6287" r:id="rId14"/>
    <p:sldId id="6288" r:id="rId15"/>
    <p:sldId id="6289" r:id="rId16"/>
    <p:sldId id="6290" r:id="rId17"/>
    <p:sldId id="6291" r:id="rId18"/>
    <p:sldId id="6292" r:id="rId19"/>
    <p:sldId id="6293" r:id="rId20"/>
    <p:sldId id="6294" r:id="rId21"/>
    <p:sldId id="6295" r:id="rId22"/>
    <p:sldId id="6296" r:id="rId23"/>
    <p:sldId id="6297" r:id="rId24"/>
    <p:sldId id="6274" r:id="rId25"/>
    <p:sldId id="6254" r:id="rId26"/>
    <p:sldId id="6244" r:id="rId27"/>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24" clrIdx="0"/>
  <p:cmAuthor id="2" name="lenovo" initials="l" lastIdx="1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C0218"/>
    <a:srgbClr val="030218"/>
    <a:srgbClr val="207FBA"/>
    <a:srgbClr val="105485"/>
    <a:srgbClr val="F8F7F9"/>
    <a:srgbClr val="65C2C9"/>
    <a:srgbClr val="D3C8D8"/>
    <a:srgbClr val="EEEEEE"/>
    <a:srgbClr val="11558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85359" autoAdjust="0"/>
  </p:normalViewPr>
  <p:slideViewPr>
    <p:cSldViewPr snapToGrid="0">
      <p:cViewPr>
        <p:scale>
          <a:sx n="60" d="100"/>
          <a:sy n="60" d="100"/>
        </p:scale>
        <p:origin x="-1080" y="-78"/>
      </p:cViewPr>
      <p:guideLst>
        <p:guide orient="horz" pos="2160"/>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65" d="100"/>
          <a:sy n="65" d="100"/>
        </p:scale>
        <p:origin x="3154" y="6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6F7DD2D-859E-4C91-82F4-C30B54005694}" type="datetimeFigureOut">
              <a:rPr lang="zh-CN" altLang="en-US" smtClean="0"/>
              <a:pPr/>
              <a:t>2023/12/24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2F16935-D15B-4185-BBC1-9DFB08200C85}" type="slidenum">
              <a:rPr lang="zh-CN" altLang="en-US" smtClean="0"/>
              <a:pPr/>
              <a:t>‹#›</a:t>
            </a:fld>
            <a:endParaRPr lang="zh-CN" altLang="en-US"/>
          </a:p>
        </p:txBody>
      </p:sp>
    </p:spTree>
    <p:extLst>
      <p:ext uri="{BB962C8B-B14F-4D97-AF65-F5344CB8AC3E}">
        <p14:creationId xmlns=""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D2972-CAFE-4C56-A5E7-E4BD876ABF73}" type="datetimeFigureOut">
              <a:rPr lang="zh-CN" altLang="en-US" smtClean="0"/>
              <a:pPr/>
              <a:t>2023/12/24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9CB71E-FD89-4B84-8A01-343370DFD434}" type="slidenum">
              <a:rPr lang="zh-CN" altLang="en-US" smtClean="0"/>
              <a:pPr/>
              <a:t>‹#›</a:t>
            </a:fld>
            <a:endParaRPr lang="zh-CN" altLang="en-US"/>
          </a:p>
        </p:txBody>
      </p:sp>
    </p:spTree>
    <p:extLst>
      <p:ext uri="{BB962C8B-B14F-4D97-AF65-F5344CB8AC3E}">
        <p14:creationId xmlns="" xmlns:p14="http://schemas.microsoft.com/office/powerpoint/2010/main" val="22902368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4038EC8-6C04-4B4A-A092-1B949DC5EFD1}" type="slidenum">
              <a:rPr lang="zh-CN" altLang="en-US" smtClean="0"/>
              <a:pPr/>
              <a:t>11</a:t>
            </a:fld>
            <a:endParaRPr lang="zh-CN" altLang="en-US"/>
          </a:p>
        </p:txBody>
      </p:sp>
    </p:spTree>
    <p:extLst>
      <p:ext uri="{BB962C8B-B14F-4D97-AF65-F5344CB8AC3E}">
        <p14:creationId xmlns="" xmlns:p14="http://schemas.microsoft.com/office/powerpoint/2010/main" val="53132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空白">
    <p:bg>
      <p:bgPr>
        <a:solidFill>
          <a:srgbClr val="FAFAFA"/>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正文1">
    <p:bg>
      <p:bgPr>
        <a:solidFill>
          <a:srgbClr val="FAFAFA"/>
        </a:solidFill>
        <a:effectLst/>
      </p:bgPr>
    </p:bg>
    <p:spTree>
      <p:nvGrpSpPr>
        <p:cNvPr id="1" name=""/>
        <p:cNvGrpSpPr/>
        <p:nvPr/>
      </p:nvGrpSpPr>
      <p:grpSpPr>
        <a:xfrm>
          <a:off x="0" y="0"/>
          <a:ext cx="0" cy="0"/>
          <a:chOff x="0" y="0"/>
          <a:chExt cx="0" cy="0"/>
        </a:xfrm>
      </p:grpSpPr>
      <p:sp>
        <p:nvSpPr>
          <p:cNvPr id="5" name="矩形 4"/>
          <p:cNvSpPr/>
          <p:nvPr userDrawn="1"/>
        </p:nvSpPr>
        <p:spPr>
          <a:xfrm>
            <a:off x="9506857" y="210506"/>
            <a:ext cx="2582984" cy="261610"/>
          </a:xfrm>
          <a:prstGeom prst="rect">
            <a:avLst/>
          </a:prstGeom>
        </p:spPr>
        <p:txBody>
          <a:bodyPr wrap="square">
            <a:spAutoFit/>
          </a:bodyPr>
          <a:lstStyle/>
          <a:p>
            <a:pPr algn="r"/>
            <a:r>
              <a:rPr lang="zh-CN" altLang="en-US" sz="1100" spc="120">
                <a:solidFill>
                  <a:schemeClr val="bg1">
                    <a:lumMod val="50000"/>
                  </a:schemeClr>
                </a:solidFill>
                <a:latin typeface="微软雅黑" panose="020B0503020204020204" pitchFamily="34" charset="-122"/>
                <a:ea typeface="微软雅黑" panose="020B0503020204020204" pitchFamily="34" charset="-122"/>
              </a:rPr>
              <a:t>第三专题   对国家出路的早期探索</a:t>
            </a:r>
          </a:p>
        </p:txBody>
      </p:sp>
      <p:sp>
        <p:nvSpPr>
          <p:cNvPr id="6" name="文本框 5"/>
          <p:cNvSpPr txBox="1"/>
          <p:nvPr userDrawn="1"/>
        </p:nvSpPr>
        <p:spPr>
          <a:xfrm>
            <a:off x="45719" y="184281"/>
            <a:ext cx="7156536" cy="295466"/>
          </a:xfrm>
          <a:prstGeom prst="rect">
            <a:avLst/>
          </a:prstGeom>
          <a:noFill/>
        </p:spPr>
        <p:txBody>
          <a:bodyPr wrap="square" rtlCol="0">
            <a:spAutoFit/>
          </a:bodyPr>
          <a:lstStyle/>
          <a:p>
            <a:pPr algn="just">
              <a:lnSpc>
                <a:spcPct val="120000"/>
              </a:lnSpc>
            </a:pPr>
            <a:r>
              <a:rPr lang="zh-CN" altLang="en-US" sz="1100" dirty="0">
                <a:solidFill>
                  <a:schemeClr val="bg1">
                    <a:lumMod val="50000"/>
                  </a:schemeClr>
                </a:solidFill>
                <a:latin typeface="微软雅黑" panose="020B0503020204020204" pitchFamily="34" charset="-122"/>
                <a:ea typeface="微软雅黑" panose="020B0503020204020204" pitchFamily="34" charset="-122"/>
              </a:rPr>
              <a:t>一、农民阶级的“太平天国梦”为何失败</a:t>
            </a:r>
          </a:p>
        </p:txBody>
      </p:sp>
      <p:sp>
        <p:nvSpPr>
          <p:cNvPr id="8" name="矩形 7"/>
          <p:cNvSpPr/>
          <p:nvPr userDrawn="1"/>
        </p:nvSpPr>
        <p:spPr>
          <a:xfrm>
            <a:off x="0" y="184281"/>
            <a:ext cx="45719" cy="298672"/>
          </a:xfrm>
          <a:prstGeom prst="rect">
            <a:avLst/>
          </a:prstGeom>
          <a:solidFill>
            <a:srgbClr val="0F59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userDrawn="1"/>
        </p:nvSpPr>
        <p:spPr>
          <a:xfrm>
            <a:off x="9712418" y="6440536"/>
            <a:ext cx="2344864" cy="296941"/>
          </a:xfrm>
          <a:prstGeom prst="rect">
            <a:avLst/>
          </a:prstGeom>
          <a:noFill/>
        </p:spPr>
        <p:txBody>
          <a:bodyPr wrap="square" rtlCol="0">
            <a:spAutoFit/>
          </a:bodyPr>
          <a:lstStyle/>
          <a:p>
            <a:pPr algn="r">
              <a:lnSpc>
                <a:spcPct val="150000"/>
              </a:lnSpc>
            </a:pP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中国</a:t>
            </a:r>
            <a:r>
              <a:rPr lang="zh-CN" altLang="en-US" sz="1000" b="1" spc="120" dirty="0">
                <a:solidFill>
                  <a:schemeClr val="bg1">
                    <a:lumMod val="50000"/>
                  </a:schemeClr>
                </a:solidFill>
                <a:latin typeface="微软雅黑" panose="020B0503020204020204" pitchFamily="34" charset="-122"/>
                <a:ea typeface="微软雅黑" panose="020B0503020204020204" pitchFamily="34" charset="-122"/>
              </a:rPr>
              <a:t>近</a:t>
            </a: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现代史纲要</a:t>
            </a:r>
            <a:endParaRPr lang="en-US" altLang="zh-CN" sz="1000" b="1" spc="12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正文2">
    <p:bg>
      <p:bgPr>
        <a:solidFill>
          <a:srgbClr val="FAFAFA"/>
        </a:solidFill>
        <a:effectLst/>
      </p:bgPr>
    </p:bg>
    <p:spTree>
      <p:nvGrpSpPr>
        <p:cNvPr id="1" name=""/>
        <p:cNvGrpSpPr/>
        <p:nvPr/>
      </p:nvGrpSpPr>
      <p:grpSpPr>
        <a:xfrm>
          <a:off x="0" y="0"/>
          <a:ext cx="0" cy="0"/>
          <a:chOff x="0" y="0"/>
          <a:chExt cx="0" cy="0"/>
        </a:xfrm>
      </p:grpSpPr>
      <p:sp>
        <p:nvSpPr>
          <p:cNvPr id="5" name="矩形 4"/>
          <p:cNvSpPr/>
          <p:nvPr userDrawn="1"/>
        </p:nvSpPr>
        <p:spPr>
          <a:xfrm>
            <a:off x="9506857" y="210506"/>
            <a:ext cx="2582984" cy="261610"/>
          </a:xfrm>
          <a:prstGeom prst="rect">
            <a:avLst/>
          </a:prstGeom>
        </p:spPr>
        <p:txBody>
          <a:bodyPr wrap="square">
            <a:spAutoFit/>
          </a:bodyPr>
          <a:lstStyle/>
          <a:p>
            <a:pPr algn="r"/>
            <a:r>
              <a:rPr lang="zh-CN" altLang="en-US" sz="1100" spc="120">
                <a:solidFill>
                  <a:schemeClr val="bg1">
                    <a:lumMod val="50000"/>
                  </a:schemeClr>
                </a:solidFill>
                <a:latin typeface="微软雅黑" panose="020B0503020204020204" pitchFamily="34" charset="-122"/>
                <a:ea typeface="微软雅黑" panose="020B0503020204020204" pitchFamily="34" charset="-122"/>
              </a:rPr>
              <a:t>第三专题   对国家出路的早期探索</a:t>
            </a:r>
          </a:p>
        </p:txBody>
      </p:sp>
      <p:sp>
        <p:nvSpPr>
          <p:cNvPr id="6" name="文本框 5"/>
          <p:cNvSpPr txBox="1"/>
          <p:nvPr userDrawn="1"/>
        </p:nvSpPr>
        <p:spPr>
          <a:xfrm>
            <a:off x="45719" y="184281"/>
            <a:ext cx="7156536" cy="278281"/>
          </a:xfrm>
          <a:prstGeom prst="rect">
            <a:avLst/>
          </a:prstGeom>
          <a:noFill/>
        </p:spPr>
        <p:txBody>
          <a:bodyPr wrap="square" rtlCol="0">
            <a:spAutoFit/>
          </a:bodyPr>
          <a:lstStyle/>
          <a:p>
            <a:pPr algn="just">
              <a:lnSpc>
                <a:spcPct val="120000"/>
              </a:lnSpc>
            </a:pPr>
            <a:r>
              <a:rPr lang="zh-CN" altLang="en-US" sz="1100" dirty="0">
                <a:solidFill>
                  <a:schemeClr val="bg1">
                    <a:lumMod val="50000"/>
                  </a:schemeClr>
                </a:solidFill>
                <a:latin typeface="微软雅黑" panose="020B0503020204020204" pitchFamily="34" charset="-122"/>
                <a:ea typeface="微软雅黑" panose="020B0503020204020204" pitchFamily="34" charset="-122"/>
              </a:rPr>
              <a:t>二、地主阶级洋务派的“自强求富梦”</a:t>
            </a:r>
            <a:r>
              <a:rPr lang="zh-CN" altLang="en-US" sz="1100">
                <a:solidFill>
                  <a:schemeClr val="bg1">
                    <a:lumMod val="50000"/>
                  </a:schemeClr>
                </a:solidFill>
                <a:latin typeface="微软雅黑" panose="020B0503020204020204" pitchFamily="34" charset="-122"/>
                <a:ea typeface="微软雅黑" panose="020B0503020204020204" pitchFamily="34" charset="-122"/>
              </a:rPr>
              <a:t>为何落空</a:t>
            </a:r>
            <a:endParaRPr lang="zh-CN" altLang="en-US" sz="11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8" name="矩形 7"/>
          <p:cNvSpPr/>
          <p:nvPr userDrawn="1"/>
        </p:nvSpPr>
        <p:spPr>
          <a:xfrm>
            <a:off x="0" y="184281"/>
            <a:ext cx="45719" cy="298672"/>
          </a:xfrm>
          <a:prstGeom prst="rect">
            <a:avLst/>
          </a:prstGeom>
          <a:solidFill>
            <a:srgbClr val="0F59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userDrawn="1"/>
        </p:nvSpPr>
        <p:spPr>
          <a:xfrm>
            <a:off x="9712418" y="6440536"/>
            <a:ext cx="2344864" cy="296941"/>
          </a:xfrm>
          <a:prstGeom prst="rect">
            <a:avLst/>
          </a:prstGeom>
          <a:noFill/>
        </p:spPr>
        <p:txBody>
          <a:bodyPr wrap="square" rtlCol="0">
            <a:spAutoFit/>
          </a:bodyPr>
          <a:lstStyle/>
          <a:p>
            <a:pPr algn="r">
              <a:lnSpc>
                <a:spcPct val="150000"/>
              </a:lnSpc>
            </a:pP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中国</a:t>
            </a:r>
            <a:r>
              <a:rPr lang="zh-CN" altLang="en-US" sz="1000" b="1" spc="120" dirty="0">
                <a:solidFill>
                  <a:schemeClr val="bg1">
                    <a:lumMod val="50000"/>
                  </a:schemeClr>
                </a:solidFill>
                <a:latin typeface="微软雅黑" panose="020B0503020204020204" pitchFamily="34" charset="-122"/>
                <a:ea typeface="微软雅黑" panose="020B0503020204020204" pitchFamily="34" charset="-122"/>
              </a:rPr>
              <a:t>近</a:t>
            </a: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现代史纲要</a:t>
            </a:r>
            <a:endParaRPr lang="en-US" altLang="zh-CN" sz="1000" b="1" spc="12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正文3">
    <p:bg>
      <p:bgPr>
        <a:solidFill>
          <a:srgbClr val="FAFAFA"/>
        </a:solidFill>
        <a:effectLst/>
      </p:bgPr>
    </p:bg>
    <p:spTree>
      <p:nvGrpSpPr>
        <p:cNvPr id="1" name=""/>
        <p:cNvGrpSpPr/>
        <p:nvPr/>
      </p:nvGrpSpPr>
      <p:grpSpPr>
        <a:xfrm>
          <a:off x="0" y="0"/>
          <a:ext cx="0" cy="0"/>
          <a:chOff x="0" y="0"/>
          <a:chExt cx="0" cy="0"/>
        </a:xfrm>
      </p:grpSpPr>
      <p:sp>
        <p:nvSpPr>
          <p:cNvPr id="5" name="矩形 4"/>
          <p:cNvSpPr/>
          <p:nvPr userDrawn="1"/>
        </p:nvSpPr>
        <p:spPr>
          <a:xfrm>
            <a:off x="9506857" y="210506"/>
            <a:ext cx="2582984" cy="261610"/>
          </a:xfrm>
          <a:prstGeom prst="rect">
            <a:avLst/>
          </a:prstGeom>
        </p:spPr>
        <p:txBody>
          <a:bodyPr wrap="square">
            <a:spAutoFit/>
          </a:bodyPr>
          <a:lstStyle/>
          <a:p>
            <a:pPr algn="r"/>
            <a:r>
              <a:rPr lang="zh-CN" altLang="en-US" sz="1100" spc="120">
                <a:solidFill>
                  <a:schemeClr val="bg1">
                    <a:lumMod val="50000"/>
                  </a:schemeClr>
                </a:solidFill>
                <a:latin typeface="微软雅黑" panose="020B0503020204020204" pitchFamily="34" charset="-122"/>
                <a:ea typeface="微软雅黑" panose="020B0503020204020204" pitchFamily="34" charset="-122"/>
              </a:rPr>
              <a:t>第三专题   对国家出路的早期探索</a:t>
            </a:r>
          </a:p>
        </p:txBody>
      </p:sp>
      <p:sp>
        <p:nvSpPr>
          <p:cNvPr id="6" name="文本框 5"/>
          <p:cNvSpPr txBox="1"/>
          <p:nvPr userDrawn="1"/>
        </p:nvSpPr>
        <p:spPr>
          <a:xfrm>
            <a:off x="45719" y="184281"/>
            <a:ext cx="7156536" cy="278281"/>
          </a:xfrm>
          <a:prstGeom prst="rect">
            <a:avLst/>
          </a:prstGeom>
          <a:noFill/>
        </p:spPr>
        <p:txBody>
          <a:bodyPr wrap="square" rtlCol="0">
            <a:spAutoFit/>
          </a:bodyPr>
          <a:lstStyle/>
          <a:p>
            <a:pPr algn="just">
              <a:lnSpc>
                <a:spcPct val="120000"/>
              </a:lnSpc>
            </a:pPr>
            <a:r>
              <a:rPr lang="zh-CN" altLang="en-US" sz="1100">
                <a:solidFill>
                  <a:schemeClr val="bg1">
                    <a:lumMod val="50000"/>
                  </a:schemeClr>
                </a:solidFill>
                <a:latin typeface="微软雅黑" panose="020B0503020204020204" pitchFamily="34" charset="-122"/>
                <a:ea typeface="微软雅黑" panose="020B0503020204020204" pitchFamily="34" charset="-122"/>
              </a:rPr>
              <a:t>三、资产阶级改良派的“维新变法梦”为何夭折</a:t>
            </a:r>
          </a:p>
        </p:txBody>
      </p:sp>
      <p:sp>
        <p:nvSpPr>
          <p:cNvPr id="8" name="矩形 7"/>
          <p:cNvSpPr/>
          <p:nvPr userDrawn="1"/>
        </p:nvSpPr>
        <p:spPr>
          <a:xfrm>
            <a:off x="0" y="184281"/>
            <a:ext cx="45719" cy="298672"/>
          </a:xfrm>
          <a:prstGeom prst="rect">
            <a:avLst/>
          </a:prstGeom>
          <a:solidFill>
            <a:srgbClr val="0F59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userDrawn="1"/>
        </p:nvSpPr>
        <p:spPr>
          <a:xfrm>
            <a:off x="9712418" y="6440536"/>
            <a:ext cx="2344864" cy="296941"/>
          </a:xfrm>
          <a:prstGeom prst="rect">
            <a:avLst/>
          </a:prstGeom>
          <a:noFill/>
        </p:spPr>
        <p:txBody>
          <a:bodyPr wrap="square" rtlCol="0">
            <a:spAutoFit/>
          </a:bodyPr>
          <a:lstStyle/>
          <a:p>
            <a:pPr algn="r">
              <a:lnSpc>
                <a:spcPct val="150000"/>
              </a:lnSpc>
            </a:pP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中国</a:t>
            </a:r>
            <a:r>
              <a:rPr lang="zh-CN" altLang="en-US" sz="1000" b="1" spc="120" dirty="0">
                <a:solidFill>
                  <a:schemeClr val="bg1">
                    <a:lumMod val="50000"/>
                  </a:schemeClr>
                </a:solidFill>
                <a:latin typeface="微软雅黑" panose="020B0503020204020204" pitchFamily="34" charset="-122"/>
                <a:ea typeface="微软雅黑" panose="020B0503020204020204" pitchFamily="34" charset="-122"/>
              </a:rPr>
              <a:t>近</a:t>
            </a:r>
            <a:r>
              <a:rPr lang="zh-CN" altLang="en-US" sz="1000" b="1" spc="120">
                <a:solidFill>
                  <a:schemeClr val="bg1">
                    <a:lumMod val="50000"/>
                  </a:schemeClr>
                </a:solidFill>
                <a:latin typeface="微软雅黑" panose="020B0503020204020204" pitchFamily="34" charset="-122"/>
                <a:ea typeface="微软雅黑" panose="020B0503020204020204" pitchFamily="34" charset="-122"/>
              </a:rPr>
              <a:t>现代史纲要</a:t>
            </a:r>
            <a:endParaRPr lang="en-US" altLang="zh-CN" sz="1000" b="1" spc="12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grpSp>
        <p:nvGrpSpPr>
          <p:cNvPr id="3" name="组合 6"/>
          <p:cNvGrpSpPr/>
          <p:nvPr userDrawn="1"/>
        </p:nvGrpSpPr>
        <p:grpSpPr>
          <a:xfrm>
            <a:off x="-7618" y="-4446"/>
            <a:ext cx="12214500" cy="6861811"/>
            <a:chOff x="-12" y="-7"/>
            <a:chExt cx="19236" cy="10806"/>
          </a:xfrm>
        </p:grpSpPr>
        <p:pic>
          <p:nvPicPr>
            <p:cNvPr id="2" name="图片 1"/>
            <p:cNvPicPr>
              <a:picLocks noChangeAspect="1"/>
            </p:cNvPicPr>
            <p:nvPr userDrawn="1"/>
          </p:nvPicPr>
          <p:blipFill>
            <a:blip r:embed="rId2" cstate="print"/>
            <a:stretch>
              <a:fillRect/>
            </a:stretch>
          </p:blipFill>
          <p:spPr>
            <a:xfrm>
              <a:off x="-12" y="-7"/>
              <a:ext cx="19236" cy="10807"/>
            </a:xfrm>
            <a:prstGeom prst="rect">
              <a:avLst/>
            </a:prstGeom>
          </p:spPr>
        </p:pic>
        <p:sp>
          <p:nvSpPr>
            <p:cNvPr id="6" name="矩形: 圆角 8"/>
            <p:cNvSpPr/>
            <p:nvPr userDrawn="1"/>
          </p:nvSpPr>
          <p:spPr>
            <a:xfrm>
              <a:off x="0" y="675"/>
              <a:ext cx="19200" cy="9450"/>
            </a:xfrm>
            <a:prstGeom prst="roundRect">
              <a:avLst>
                <a:gd name="adj" fmla="val 0"/>
              </a:avLst>
            </a:prstGeom>
            <a:gradFill>
              <a:gsLst>
                <a:gs pos="0">
                  <a:srgbClr val="FFFFF5"/>
                </a:gs>
                <a:gs pos="100000">
                  <a:srgbClr val="FFFFF5">
                    <a:alpha val="7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endParaRPr lang="zh-CN" alt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正文页">
    <p:spTree>
      <p:nvGrpSpPr>
        <p:cNvPr id="1" name=""/>
        <p:cNvGrpSpPr/>
        <p:nvPr/>
      </p:nvGrpSpPr>
      <p:grpSpPr>
        <a:xfrm>
          <a:off x="0" y="0"/>
          <a:ext cx="0" cy="0"/>
          <a:chOff x="0" y="0"/>
          <a:chExt cx="0" cy="0"/>
        </a:xfrm>
      </p:grpSpPr>
      <p:cxnSp>
        <p:nvCxnSpPr>
          <p:cNvPr id="2" name="直接连接符 1"/>
          <p:cNvCxnSpPr/>
          <p:nvPr userDrawn="1"/>
        </p:nvCxnSpPr>
        <p:spPr>
          <a:xfrm flipV="1">
            <a:off x="150497" y="830581"/>
            <a:ext cx="12041505" cy="5715"/>
          </a:xfrm>
          <a:prstGeom prst="line">
            <a:avLst/>
          </a:prstGeom>
          <a:ln w="31750">
            <a:solidFill>
              <a:srgbClr val="B82E24">
                <a:alpha val="57000"/>
              </a:srgbClr>
            </a:solidFill>
            <a:prstDash val="solid"/>
            <a:headEnd type="oval"/>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b="-36784"/>
          <a:stretch>
            <a:fillRect/>
          </a:stretch>
        </p:blipFill>
        <p:spPr>
          <a:xfrm flipH="1">
            <a:off x="248286" y="1"/>
            <a:ext cx="728980" cy="778511"/>
          </a:xfrm>
          <a:prstGeom prst="rect">
            <a:avLst/>
          </a:prstGeom>
        </p:spPr>
      </p:pic>
      <p:pic>
        <p:nvPicPr>
          <p:cNvPr id="7" name="图片 6"/>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321310" y="534670"/>
            <a:ext cx="1052831" cy="295911"/>
          </a:xfrm>
          <a:prstGeom prst="rect">
            <a:avLst/>
          </a:prstGeom>
        </p:spPr>
      </p:pic>
      <p:pic>
        <p:nvPicPr>
          <p:cNvPr id="9" name="图片 8" descr="ee74621f4f2d5e2790bbd251fb97c555"/>
          <p:cNvPicPr>
            <a:picLocks noChangeAspect="1"/>
          </p:cNvPicPr>
          <p:nvPr userDrawn="1"/>
        </p:nvPicPr>
        <p:blipFill>
          <a:blip r:embed="rId4" cstate="print"/>
          <a:stretch>
            <a:fillRect/>
          </a:stretch>
        </p:blipFill>
        <p:spPr>
          <a:xfrm>
            <a:off x="9531986" y="207010"/>
            <a:ext cx="2660015" cy="605791"/>
          </a:xfrm>
          <a:prstGeom prst="rect">
            <a:avLst/>
          </a:prstGeom>
        </p:spPr>
      </p:pic>
    </p:spTree>
    <p:extLst>
      <p:ext uri="{BB962C8B-B14F-4D97-AF65-F5344CB8AC3E}">
        <p14:creationId xmlns="" xmlns:p14="http://schemas.microsoft.com/office/powerpoint/2010/main" val="3776951427"/>
      </p:ext>
    </p:extLst>
  </p:cSld>
  <p:clrMapOvr>
    <a:masterClrMapping/>
  </p:clrMapOvr>
  <mc:AlternateContent xmlns:mc="http://schemas.openxmlformats.org/markup-compatibility/2006">
    <mc:Choice xmlns="" xmlns:p14="http://schemas.microsoft.com/office/powerpoint/2010/main" Requires="p14">
      <p:transition spd="med"/>
    </mc:Choice>
    <mc:Fallback>
      <p:transitio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2" presetClass="entr" presetSubtype="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1+#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1117600" y="365189"/>
            <a:ext cx="14020800" cy="1325795"/>
          </a:xfrm>
        </p:spPr>
        <p:txBody>
          <a:bodyPr lIns="121917" tIns="60958" rIns="121917" bIns="60958"/>
          <a:lstStyle/>
          <a:p>
            <a:r>
              <a:rPr lang="zh-CN" altLang="en-US"/>
              <a:t>单击此处编辑母版标题样式</a:t>
            </a:r>
          </a:p>
        </p:txBody>
      </p:sp>
      <p:sp>
        <p:nvSpPr>
          <p:cNvPr id="3" name="日期占位符 2"/>
          <p:cNvSpPr>
            <a:spLocks noGrp="1"/>
          </p:cNvSpPr>
          <p:nvPr>
            <p:ph type="dt" sz="half" idx="10"/>
          </p:nvPr>
        </p:nvSpPr>
        <p:spPr>
          <a:xfrm>
            <a:off x="1117600" y="6357462"/>
            <a:ext cx="3657600" cy="365189"/>
          </a:xfrm>
        </p:spPr>
        <p:txBody>
          <a:bodyPr lIns="121917" tIns="60958" rIns="121917" bIns="60958"/>
          <a:lstStyle/>
          <a:p>
            <a:fld id="{263DB197-84B0-484E-9C0F-88358ECCB797}" type="datetimeFigureOut">
              <a:rPr lang="zh-CN" altLang="en-US" smtClean="0"/>
              <a:pPr/>
              <a:t>2023/12/24</a:t>
            </a:fld>
            <a:endParaRPr lang="zh-CN" altLang="en-US"/>
          </a:p>
        </p:txBody>
      </p:sp>
      <p:sp>
        <p:nvSpPr>
          <p:cNvPr id="4" name="页脚占位符 3"/>
          <p:cNvSpPr>
            <a:spLocks noGrp="1"/>
          </p:cNvSpPr>
          <p:nvPr>
            <p:ph type="ftr" sz="quarter" idx="11"/>
          </p:nvPr>
        </p:nvSpPr>
        <p:spPr>
          <a:xfrm>
            <a:off x="5384800" y="6357462"/>
            <a:ext cx="5486400" cy="365189"/>
          </a:xfrm>
        </p:spPr>
        <p:txBody>
          <a:bodyPr lIns="121917" tIns="60958" rIns="121917" bIns="60958"/>
          <a:lstStyle/>
          <a:p>
            <a:endParaRPr lang="zh-CN" altLang="en-US"/>
          </a:p>
        </p:txBody>
      </p:sp>
      <p:sp>
        <p:nvSpPr>
          <p:cNvPr id="5" name="灯片编号占位符 4"/>
          <p:cNvSpPr>
            <a:spLocks noGrp="1"/>
          </p:cNvSpPr>
          <p:nvPr>
            <p:ph type="sldNum" sz="quarter" idx="12"/>
          </p:nvPr>
        </p:nvSpPr>
        <p:spPr>
          <a:xfrm>
            <a:off x="11480800" y="6357462"/>
            <a:ext cx="3657600" cy="365189"/>
          </a:xfrm>
        </p:spPr>
        <p:txBody>
          <a:bodyPr lIns="121917" tIns="60958" rIns="121917" bIns="60958"/>
          <a:lstStyle/>
          <a:p>
            <a:fld id="{E077DA78-E013-4A8C-AD75-63A150561B10}" type="slidenum">
              <a:rPr lang="zh-CN" altLang="en-US" smtClean="0"/>
              <a:pPr/>
              <a:t>‹#›</a:t>
            </a:fld>
            <a:endParaRPr lang="zh-CN" altLang="en-US"/>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baidu.com/i?ct=503316480&amp;z=0&amp;tn=baiduimagedetail&amp;word=%BF%A8%CD%A8%C8%CB%CE%EF%CD%BC&amp;in=4097&amp;cl=2&amp;cm=1&amp;sc=0&amp;lm=-1&amp;pn=23&amp;rn=1&amp;di=240632360&amp;ln=2000" TargetMode="Externa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879450" y="825200"/>
            <a:ext cx="8401563" cy="843753"/>
          </a:xfrm>
          <a:prstGeom prst="rect">
            <a:avLst/>
          </a:prstGeom>
          <a:noFill/>
        </p:spPr>
        <p:txBody>
          <a:bodyPr wrap="square" lIns="121917" tIns="60958" rIns="121917" bIns="60958" rtlCol="0">
            <a:spAutoFit/>
          </a:bodyPr>
          <a:lstStyle/>
          <a:p>
            <a:pPr algn="ctr">
              <a:lnSpc>
                <a:spcPct val="150000"/>
              </a:lnSpc>
            </a:pPr>
            <a:r>
              <a:rPr lang="zh-CN" altLang="en-US" sz="3700" b="1" dirty="0">
                <a:solidFill>
                  <a:srgbClr val="0000FF"/>
                </a:solidFill>
                <a:latin typeface="宋体" panose="02010600030101010101" pitchFamily="2" charset="-122"/>
                <a:ea typeface="宋体" panose="02010600030101010101" pitchFamily="2" charset="-122"/>
              </a:rPr>
              <a:t>农民阶级的“天国梦”为何会失败？</a:t>
            </a:r>
          </a:p>
        </p:txBody>
      </p:sp>
      <p:sp>
        <p:nvSpPr>
          <p:cNvPr id="5" name="文本框 4"/>
          <p:cNvSpPr txBox="1"/>
          <p:nvPr/>
        </p:nvSpPr>
        <p:spPr>
          <a:xfrm>
            <a:off x="4556235" y="5675865"/>
            <a:ext cx="2541246" cy="535142"/>
          </a:xfrm>
          <a:prstGeom prst="rect">
            <a:avLst/>
          </a:prstGeom>
          <a:noFill/>
        </p:spPr>
        <p:txBody>
          <a:bodyPr wrap="square" lIns="121917" tIns="60958" rIns="121917" bIns="60958" rtlCol="0">
            <a:spAutoFit/>
          </a:bodyPr>
          <a:lstStyle/>
          <a:p>
            <a:pPr algn="ctr">
              <a:lnSpc>
                <a:spcPct val="130000"/>
              </a:lnSpc>
            </a:pPr>
            <a:r>
              <a:rPr kumimoji="1" lang="zh-CN" altLang="en-US" sz="2400" b="1" dirty="0">
                <a:solidFill>
                  <a:srgbClr val="0000FF"/>
                </a:solidFill>
                <a:latin typeface="宋体" pitchFamily="2" charset="-122"/>
                <a:ea typeface="宋体" pitchFamily="2" charset="-122"/>
              </a:rPr>
              <a:t>太平天国运动</a:t>
            </a:r>
          </a:p>
        </p:txBody>
      </p:sp>
      <p:pic>
        <p:nvPicPr>
          <p:cNvPr id="3" name="图片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954309" y="1952465"/>
            <a:ext cx="6157253" cy="3578451"/>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84581" y="895227"/>
            <a:ext cx="6519806" cy="3447093"/>
          </a:xfrm>
          <a:prstGeom prst="rect">
            <a:avLst/>
          </a:prstGeom>
          <a:noFill/>
        </p:spPr>
        <p:txBody>
          <a:bodyPr wrap="square" lIns="121917" tIns="60958" rIns="121917" bIns="60958" rtlCol="0">
            <a:spAutoFit/>
          </a:bodyPr>
          <a:lstStyle/>
          <a:p>
            <a:pPr>
              <a:lnSpc>
                <a:spcPct val="150000"/>
              </a:lnSpc>
            </a:pPr>
            <a:r>
              <a:rPr lang="zh-CN" altLang="en-US" sz="2400" b="1" dirty="0">
                <a:solidFill>
                  <a:srgbClr val="000000"/>
                </a:solidFill>
                <a:latin typeface="宋体" pitchFamily="2" charset="-122"/>
                <a:ea typeface="宋体" pitchFamily="2" charset="-122"/>
              </a:rPr>
              <a:t>    太平天国从天王到两司马，共</a:t>
            </a:r>
            <a:r>
              <a:rPr lang="en-US" altLang="zh-CN" sz="2400" b="1" dirty="0">
                <a:solidFill>
                  <a:srgbClr val="000000"/>
                </a:solidFill>
                <a:latin typeface="宋体" pitchFamily="2" charset="-122"/>
                <a:ea typeface="宋体" pitchFamily="2" charset="-122"/>
              </a:rPr>
              <a:t>16</a:t>
            </a:r>
            <a:r>
              <a:rPr lang="zh-CN" altLang="en-US" sz="2400" b="1" dirty="0">
                <a:solidFill>
                  <a:srgbClr val="000000"/>
                </a:solidFill>
                <a:latin typeface="宋体" pitchFamily="2" charset="-122"/>
                <a:ea typeface="宋体" pitchFamily="2" charset="-122"/>
              </a:rPr>
              <a:t>个等级，朝仪、称谓、服饰、旗帜、仪仗各有严格规定。各王拥有大批的礼仪、侍从人员。天王、东王出行仪仗，达千百人之多。燕王府牧马人因坐在门前见了东王的同庚叔没有起立，就被处以五马分尸。</a:t>
            </a:r>
          </a:p>
        </p:txBody>
      </p:sp>
      <p:pic>
        <p:nvPicPr>
          <p:cNvPr id="4" name="图片 1" descr="t010c46fb3d3f93dba5">
            <a:extLst>
              <a:ext uri="{FF2B5EF4-FFF2-40B4-BE49-F238E27FC236}">
                <a16:creationId xmlns="" xmlns:a16="http://schemas.microsoft.com/office/drawing/2014/main" id="{8EBD9F3B-9C9C-C94C-82ED-A25462483B2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12225" y="932723"/>
            <a:ext cx="3879929" cy="36730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10">
            <a:extLst>
              <a:ext uri="{FF2B5EF4-FFF2-40B4-BE49-F238E27FC236}">
                <a16:creationId xmlns="" xmlns:a16="http://schemas.microsoft.com/office/drawing/2014/main" id="{56BFB71A-CFD3-BD46-A215-91DA0EBEB754}"/>
              </a:ext>
            </a:extLst>
          </p:cNvPr>
          <p:cNvSpPr txBox="1">
            <a:spLocks noChangeArrowheads="1"/>
          </p:cNvSpPr>
          <p:nvPr/>
        </p:nvSpPr>
        <p:spPr bwMode="auto">
          <a:xfrm>
            <a:off x="3200402" y="3952908"/>
            <a:ext cx="6048822" cy="2339098"/>
          </a:xfrm>
          <a:prstGeom prst="rect">
            <a:avLst/>
          </a:prstGeom>
          <a:solidFill>
            <a:srgbClr val="FFFFCC"/>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50000"/>
              </a:lnSpc>
            </a:pPr>
            <a:r>
              <a:rPr lang="en-US" altLang="zh-CN" sz="3200" b="1" dirty="0">
                <a:solidFill>
                  <a:srgbClr val="000066"/>
                </a:solidFill>
                <a:latin typeface="楷体_GB2312" pitchFamily="49" charset="-122"/>
                <a:ea typeface="楷体_GB2312" pitchFamily="49" charset="-122"/>
              </a:rPr>
              <a:t>    </a:t>
            </a:r>
            <a:r>
              <a:rPr lang="zh-CN" altLang="en-US" sz="3200" b="1" dirty="0">
                <a:solidFill>
                  <a:srgbClr val="000066"/>
                </a:solidFill>
                <a:latin typeface="Arial" panose="020B0604020202020204" pitchFamily="34" charset="0"/>
                <a:ea typeface="楷体_GB2312" pitchFamily="49" charset="-122"/>
              </a:rPr>
              <a:t>“</a:t>
            </a:r>
            <a:r>
              <a:rPr lang="zh-CN" altLang="en-US" sz="3200" b="1" dirty="0">
                <a:solidFill>
                  <a:srgbClr val="000066"/>
                </a:solidFill>
                <a:latin typeface="楷体_GB2312" pitchFamily="49" charset="-122"/>
                <a:ea typeface="楷体_GB2312" pitchFamily="49" charset="-122"/>
              </a:rPr>
              <a:t>琼楼玉宇，曲栏洞房</a:t>
            </a:r>
            <a:r>
              <a:rPr lang="zh-CN" altLang="en-US" sz="3200" b="1" dirty="0" smtClean="0">
                <a:solidFill>
                  <a:srgbClr val="000066"/>
                </a:solidFill>
                <a:latin typeface="楷体_GB2312" pitchFamily="49" charset="-122"/>
                <a:ea typeface="楷体_GB2312" pitchFamily="49" charset="-122"/>
              </a:rPr>
              <a:t>，真</a:t>
            </a:r>
            <a:r>
              <a:rPr lang="zh-CN" altLang="en-US" sz="3200" b="1" dirty="0">
                <a:solidFill>
                  <a:srgbClr val="000066"/>
                </a:solidFill>
                <a:latin typeface="楷体_GB2312" pitchFamily="49" charset="-122"/>
                <a:ea typeface="楷体_GB2312" pitchFamily="49" charset="-122"/>
              </a:rPr>
              <a:t>如神仙洞窟。</a:t>
            </a:r>
            <a:r>
              <a:rPr lang="zh-CN" altLang="en-US" sz="3200" b="1" dirty="0">
                <a:solidFill>
                  <a:srgbClr val="000066"/>
                </a:solidFill>
                <a:latin typeface="Arial" panose="020B0604020202020204" pitchFamily="34" charset="0"/>
                <a:ea typeface="楷体_GB2312" pitchFamily="49" charset="-122"/>
              </a:rPr>
              <a:t>”</a:t>
            </a:r>
            <a:endParaRPr lang="zh-CN" altLang="en-US" sz="3200" b="1" dirty="0">
              <a:solidFill>
                <a:srgbClr val="000066"/>
              </a:solidFill>
              <a:latin typeface="楷体_GB2312" pitchFamily="49" charset="-122"/>
              <a:ea typeface="楷体_GB2312" pitchFamily="49" charset="-122"/>
            </a:endParaRPr>
          </a:p>
          <a:p>
            <a:pPr algn="r" latinLnBrk="1">
              <a:lnSpc>
                <a:spcPct val="150000"/>
              </a:lnSpc>
            </a:pPr>
            <a:r>
              <a:rPr lang="zh-CN" altLang="en-US" sz="3200" b="1" dirty="0">
                <a:solidFill>
                  <a:srgbClr val="0000FF"/>
                </a:solidFill>
                <a:latin typeface="楷体_GB2312" pitchFamily="49" charset="-122"/>
                <a:ea typeface="楷体_GB2312" pitchFamily="49" charset="-122"/>
              </a:rPr>
              <a:t>   </a:t>
            </a:r>
            <a:r>
              <a:rPr lang="en-US" altLang="zh-CN" b="1" dirty="0">
                <a:solidFill>
                  <a:srgbClr val="0000FF"/>
                </a:solidFill>
                <a:latin typeface="Arial" panose="020B0604020202020204" pitchFamily="34" charset="0"/>
                <a:ea typeface="楷体_GB2312" pitchFamily="49" charset="-122"/>
              </a:rPr>
              <a:t>——</a:t>
            </a:r>
            <a:r>
              <a:rPr lang="zh-CN" altLang="en-US" b="1" dirty="0">
                <a:solidFill>
                  <a:srgbClr val="0000FF"/>
                </a:solidFill>
                <a:latin typeface="楷体_GB2312" pitchFamily="49" charset="-122"/>
                <a:ea typeface="楷体_GB2312" pitchFamily="49" charset="-122"/>
              </a:rPr>
              <a:t>李鸿章称李秀成的忠王府</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a:extLst>
              <a:ext uri="{FF2B5EF4-FFF2-40B4-BE49-F238E27FC236}">
                <a16:creationId xmlns="" xmlns:a16="http://schemas.microsoft.com/office/drawing/2014/main" id="{356B8E4E-E45F-7948-A15F-7A3A2647F519}"/>
              </a:ext>
            </a:extLst>
          </p:cNvPr>
          <p:cNvSpPr>
            <a:spLocks noChangeArrowheads="1"/>
          </p:cNvSpPr>
          <p:nvPr/>
        </p:nvSpPr>
        <p:spPr bwMode="auto">
          <a:xfrm>
            <a:off x="268015" y="1102419"/>
            <a:ext cx="7400551" cy="44781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1917" tIns="60958" rIns="121917" bIns="60958"/>
          <a:lstStyle>
            <a:lvl1pPr marL="342900" indent="-342900">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latinLnBrk="1">
              <a:lnSpc>
                <a:spcPct val="150000"/>
              </a:lnSpc>
              <a:spcBef>
                <a:spcPct val="50000"/>
              </a:spcBef>
            </a:pPr>
            <a:r>
              <a:rPr lang="zh-CN" altLang="en-US" sz="3200" b="1" dirty="0">
                <a:solidFill>
                  <a:srgbClr val="FF0000"/>
                </a:solidFill>
                <a:latin typeface="SimSun" panose="02010600030101010101" pitchFamily="2" charset="-122"/>
                <a:ea typeface="SimSun" panose="02010600030101010101" pitchFamily="2" charset="-122"/>
              </a:rPr>
              <a:t>      腐败问题对党的执政基础破坏力最大、杀伤力也最大，是最容易颠覆政权的问题，是党面临的最大威胁，反腐败斗争是一场输不起也决不能输的重大政治斗争，必须决战决胜。</a:t>
            </a:r>
            <a:endParaRPr lang="en-US" altLang="zh-CN" sz="3200" b="1" dirty="0">
              <a:solidFill>
                <a:srgbClr val="FF0000"/>
              </a:solidFill>
              <a:latin typeface="SimSun" panose="02010600030101010101" pitchFamily="2" charset="-122"/>
              <a:ea typeface="SimSun" panose="02010600030101010101" pitchFamily="2" charset="-122"/>
            </a:endParaRPr>
          </a:p>
          <a:p>
            <a:pPr algn="r" latinLnBrk="1">
              <a:lnSpc>
                <a:spcPct val="150000"/>
              </a:lnSpc>
              <a:spcBef>
                <a:spcPct val="50000"/>
              </a:spcBef>
            </a:pPr>
            <a:r>
              <a:rPr lang="en-US" altLang="zh-CN" sz="1600" b="1" dirty="0">
                <a:solidFill>
                  <a:srgbClr val="0000FF"/>
                </a:solidFill>
                <a:latin typeface="SimSun" panose="02010600030101010101" pitchFamily="2" charset="-122"/>
                <a:ea typeface="SimSun" panose="02010600030101010101" pitchFamily="2" charset="-122"/>
              </a:rPr>
              <a:t>——</a:t>
            </a:r>
            <a:r>
              <a:rPr lang="zh-CN" altLang="en-US" sz="1600" b="1" dirty="0">
                <a:solidFill>
                  <a:srgbClr val="0000FF"/>
                </a:solidFill>
                <a:latin typeface="SimSun" panose="02010600030101010101" pitchFamily="2" charset="-122"/>
                <a:ea typeface="SimSun" panose="02010600030101010101" pitchFamily="2" charset="-122"/>
              </a:rPr>
              <a:t>习近平：</a:t>
            </a:r>
            <a:r>
              <a:rPr lang="en-US" altLang="zh-CN" sz="1600" b="1" dirty="0">
                <a:solidFill>
                  <a:srgbClr val="0000FF"/>
                </a:solidFill>
                <a:latin typeface="SimSun" panose="02010600030101010101" pitchFamily="2" charset="-122"/>
                <a:ea typeface="SimSun" panose="02010600030101010101" pitchFamily="2" charset="-122"/>
              </a:rPr>
              <a:t>《</a:t>
            </a:r>
            <a:r>
              <a:rPr lang="zh-CN" altLang="en-US" sz="1600" b="1" dirty="0">
                <a:solidFill>
                  <a:srgbClr val="0000FF"/>
                </a:solidFill>
                <a:latin typeface="SimSun" panose="02010600030101010101" pitchFamily="2" charset="-122"/>
                <a:ea typeface="SimSun" panose="02010600030101010101" pitchFamily="2" charset="-122"/>
              </a:rPr>
              <a:t>反腐败斗争首先要从政治上看</a:t>
            </a:r>
            <a:r>
              <a:rPr lang="en-US" altLang="zh-CN" sz="1600" b="1" dirty="0">
                <a:solidFill>
                  <a:srgbClr val="0000FF"/>
                </a:solidFill>
                <a:latin typeface="SimSun" panose="02010600030101010101" pitchFamily="2" charset="-122"/>
                <a:ea typeface="SimSun" panose="02010600030101010101" pitchFamily="2" charset="-122"/>
              </a:rPr>
              <a:t>》</a:t>
            </a:r>
            <a:r>
              <a:rPr lang="zh-CN" altLang="en-US" sz="1600" b="1" dirty="0">
                <a:solidFill>
                  <a:srgbClr val="0000FF"/>
                </a:solidFill>
                <a:latin typeface="SimSun" panose="02010600030101010101" pitchFamily="2" charset="-122"/>
                <a:ea typeface="SimSun" panose="02010600030101010101" pitchFamily="2" charset="-122"/>
              </a:rPr>
              <a:t>（</a:t>
            </a:r>
            <a:r>
              <a:rPr lang="en-US" altLang="zh-CN" sz="1600" b="1" dirty="0">
                <a:solidFill>
                  <a:srgbClr val="0000FF"/>
                </a:solidFill>
                <a:latin typeface="SimSun" panose="02010600030101010101" pitchFamily="2" charset="-122"/>
                <a:ea typeface="SimSun" panose="02010600030101010101" pitchFamily="2" charset="-122"/>
              </a:rPr>
              <a:t>2021</a:t>
            </a:r>
            <a:r>
              <a:rPr lang="zh-CN" altLang="en-US" sz="1600" b="1" dirty="0">
                <a:solidFill>
                  <a:srgbClr val="0000FF"/>
                </a:solidFill>
                <a:latin typeface="SimSun" panose="02010600030101010101" pitchFamily="2" charset="-122"/>
                <a:ea typeface="SimSun" panose="02010600030101010101" pitchFamily="2" charset="-122"/>
              </a:rPr>
              <a:t>年</a:t>
            </a:r>
            <a:r>
              <a:rPr lang="en-US" altLang="zh-CN" sz="1600" b="1" dirty="0">
                <a:solidFill>
                  <a:srgbClr val="0000FF"/>
                </a:solidFill>
                <a:latin typeface="SimSun" panose="02010600030101010101" pitchFamily="2" charset="-122"/>
                <a:ea typeface="SimSun" panose="02010600030101010101" pitchFamily="2" charset="-122"/>
              </a:rPr>
              <a:t>1</a:t>
            </a:r>
            <a:r>
              <a:rPr lang="zh-CN" altLang="en-US" sz="1600" b="1" dirty="0">
                <a:solidFill>
                  <a:srgbClr val="0000FF"/>
                </a:solidFill>
                <a:latin typeface="SimSun" panose="02010600030101010101" pitchFamily="2" charset="-122"/>
                <a:ea typeface="SimSun" panose="02010600030101010101" pitchFamily="2" charset="-122"/>
              </a:rPr>
              <a:t>月</a:t>
            </a:r>
            <a:r>
              <a:rPr lang="en-US" altLang="zh-CN" sz="1600" b="1" dirty="0">
                <a:solidFill>
                  <a:srgbClr val="0000FF"/>
                </a:solidFill>
                <a:latin typeface="SimSun" panose="02010600030101010101" pitchFamily="2" charset="-122"/>
                <a:ea typeface="SimSun" panose="02010600030101010101" pitchFamily="2" charset="-122"/>
              </a:rPr>
              <a:t>22</a:t>
            </a:r>
            <a:r>
              <a:rPr lang="zh-CN" altLang="en-US" sz="1600" b="1" dirty="0">
                <a:solidFill>
                  <a:srgbClr val="0000FF"/>
                </a:solidFill>
                <a:latin typeface="SimSun" panose="02010600030101010101" pitchFamily="2" charset="-122"/>
                <a:ea typeface="SimSun" panose="02010600030101010101" pitchFamily="2" charset="-122"/>
              </a:rPr>
              <a:t>日</a:t>
            </a:r>
            <a:r>
              <a:rPr lang="en-US" altLang="zh-CN" sz="1600" b="1" dirty="0">
                <a:solidFill>
                  <a:srgbClr val="0000FF"/>
                </a:solidFill>
                <a:latin typeface="SimSun" panose="02010600030101010101" pitchFamily="2" charset="-122"/>
                <a:ea typeface="SimSun" panose="02010600030101010101" pitchFamily="2" charset="-122"/>
              </a:rPr>
              <a:t>〉</a:t>
            </a:r>
            <a:endParaRPr lang="zh-CN" altLang="en-US" sz="1600" b="1" dirty="0">
              <a:solidFill>
                <a:srgbClr val="0000FF"/>
              </a:solidFill>
              <a:latin typeface="SimSun" panose="02010600030101010101" pitchFamily="2" charset="-122"/>
              <a:ea typeface="SimSun" panose="02010600030101010101" pitchFamily="2" charset="-122"/>
            </a:endParaRPr>
          </a:p>
        </p:txBody>
      </p:sp>
      <p:pic>
        <p:nvPicPr>
          <p:cNvPr id="4" name="图片 3">
            <a:extLst>
              <a:ext uri="{FF2B5EF4-FFF2-40B4-BE49-F238E27FC236}">
                <a16:creationId xmlns="" xmlns:a16="http://schemas.microsoft.com/office/drawing/2014/main" id="{5BEE62BA-F0D5-1A44-917E-8EB7D1E1BE4E}"/>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789572" y="1176684"/>
            <a:ext cx="4271211" cy="4074433"/>
          </a:xfrm>
          <a:prstGeom prst="rect">
            <a:avLst/>
          </a:prstGeom>
        </p:spPr>
      </p:pic>
    </p:spTree>
    <p:extLst>
      <p:ext uri="{BB962C8B-B14F-4D97-AF65-F5344CB8AC3E}">
        <p14:creationId xmlns="" xmlns:p14="http://schemas.microsoft.com/office/powerpoint/2010/main" val="278617449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474070" y="628986"/>
            <a:ext cx="4917736" cy="861770"/>
          </a:xfrm>
          <a:prstGeom prst="rect">
            <a:avLst/>
          </a:prstGeom>
          <a:noFill/>
        </p:spPr>
        <p:txBody>
          <a:bodyPr wrap="square" lIns="121917" tIns="60958" rIns="121917" bIns="60958" rtlCol="0">
            <a:spAutoFit/>
          </a:bodyPr>
          <a:lstStyle/>
          <a:p>
            <a:pPr algn="ctr">
              <a:lnSpc>
                <a:spcPct val="150000"/>
              </a:lnSpc>
            </a:pPr>
            <a:r>
              <a:rPr lang="zh-CN" altLang="en-US" sz="3200" b="1" dirty="0">
                <a:solidFill>
                  <a:srgbClr val="FF0000"/>
                </a:solidFill>
                <a:latin typeface="宋体" panose="02010600030101010101" pitchFamily="2" charset="-122"/>
                <a:ea typeface="宋体" panose="02010600030101010101" pitchFamily="2" charset="-122"/>
              </a:rPr>
              <a:t>二、</a:t>
            </a:r>
            <a:r>
              <a:rPr kumimoji="1" lang="zh-CN" altLang="en-US" sz="3200" b="1" dirty="0">
                <a:solidFill>
                  <a:srgbClr val="FF0000"/>
                </a:solidFill>
                <a:latin typeface="宋体" panose="02010600030101010101" pitchFamily="2" charset="-122"/>
                <a:ea typeface="宋体" panose="02010600030101010101" pitchFamily="2" charset="-122"/>
              </a:rPr>
              <a:t>宗教色彩浓烈</a:t>
            </a:r>
            <a:endParaRPr lang="zh-CN" altLang="en-US" sz="3200" b="1" dirty="0">
              <a:solidFill>
                <a:srgbClr val="FF0000"/>
              </a:solidFill>
              <a:latin typeface="宋体" panose="02010600030101010101" pitchFamily="2" charset="-122"/>
              <a:ea typeface="宋体" panose="02010600030101010101" pitchFamily="2" charset="-122"/>
            </a:endParaRPr>
          </a:p>
        </p:txBody>
      </p:sp>
      <p:sp>
        <p:nvSpPr>
          <p:cNvPr id="6" name="Rectangle 6"/>
          <p:cNvSpPr>
            <a:spLocks noChangeArrowheads="1"/>
          </p:cNvSpPr>
          <p:nvPr/>
        </p:nvSpPr>
        <p:spPr bwMode="auto">
          <a:xfrm>
            <a:off x="1139750" y="2338026"/>
            <a:ext cx="10212815" cy="36040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nchor="b">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35000"/>
              </a:lnSpc>
              <a:spcBef>
                <a:spcPct val="20000"/>
              </a:spcBef>
            </a:pPr>
            <a:r>
              <a:rPr lang="zh-CN" altLang="en-US" sz="2800" b="1" dirty="0">
                <a:solidFill>
                  <a:srgbClr val="000000"/>
                </a:solidFill>
                <a:latin typeface="宋体" pitchFamily="2" charset="-122"/>
              </a:rPr>
              <a:t>   “朕奉上帝圣旨、天兄耶稣圣旨下凡，做天下万国独一真主，何惧之有！不用尔奏，政事不用尔理，尔欲出外去，欲在京，任由于尔。朕铁桶江山，尔不扶，有人扶。尔说无兵，朕之天兵多过于水，何惧曾妖者乎！” </a:t>
            </a:r>
            <a:r>
              <a:rPr lang="en-US" altLang="zh-CN" sz="2800" b="1" dirty="0">
                <a:solidFill>
                  <a:srgbClr val="000000"/>
                </a:solidFill>
                <a:latin typeface="宋体" pitchFamily="2" charset="-122"/>
              </a:rPr>
              <a:t>······“</a:t>
            </a:r>
            <a:r>
              <a:rPr lang="zh-CN" altLang="en-US" sz="2800" b="1" dirty="0">
                <a:solidFill>
                  <a:srgbClr val="000000"/>
                </a:solidFill>
                <a:latin typeface="宋体" pitchFamily="2" charset="-122"/>
              </a:rPr>
              <a:t>合城俱食甜露，可以养生。”                                  </a:t>
            </a:r>
            <a:endParaRPr lang="en-US" altLang="zh-CN" sz="2800" b="1" dirty="0">
              <a:solidFill>
                <a:srgbClr val="000000"/>
              </a:solidFill>
              <a:latin typeface="宋体" pitchFamily="2" charset="-122"/>
            </a:endParaRPr>
          </a:p>
          <a:p>
            <a:pPr algn="r" latinLnBrk="1">
              <a:lnSpc>
                <a:spcPct val="135000"/>
              </a:lnSpc>
              <a:spcBef>
                <a:spcPct val="20000"/>
              </a:spcBef>
            </a:pPr>
            <a:r>
              <a:rPr lang="en-US" altLang="zh-CN" sz="2400" b="1" dirty="0">
                <a:solidFill>
                  <a:srgbClr val="0000FF"/>
                </a:solidFill>
                <a:latin typeface="宋体" pitchFamily="2" charset="-122"/>
              </a:rPr>
              <a:t>     —</a:t>
            </a:r>
            <a:r>
              <a:rPr lang="zh-CN" altLang="zh-CN" sz="2400" b="1" dirty="0">
                <a:solidFill>
                  <a:srgbClr val="0000FF"/>
                </a:solidFill>
                <a:latin typeface="宋体" pitchFamily="2" charset="-122"/>
              </a:rPr>
              <a:t>《太平天国》</a:t>
            </a:r>
            <a:r>
              <a:rPr lang="zh-CN" altLang="en-US" sz="2400" b="1" dirty="0">
                <a:solidFill>
                  <a:srgbClr val="0000FF"/>
                </a:solidFill>
                <a:latin typeface="宋体" pitchFamily="2" charset="-122"/>
              </a:rPr>
              <a:t>（二），上海人民出版社</a:t>
            </a:r>
            <a:r>
              <a:rPr lang="en-US" altLang="zh-CN" sz="2400" b="1" dirty="0">
                <a:solidFill>
                  <a:srgbClr val="0000FF"/>
                </a:solidFill>
                <a:latin typeface="宋体" pitchFamily="2" charset="-122"/>
              </a:rPr>
              <a:t>1957</a:t>
            </a:r>
            <a:r>
              <a:rPr lang="zh-CN" altLang="en-US" sz="2400" b="1" dirty="0">
                <a:solidFill>
                  <a:srgbClr val="0000FF"/>
                </a:solidFill>
                <a:latin typeface="宋体" pitchFamily="2" charset="-122"/>
              </a:rPr>
              <a:t>年版，</a:t>
            </a:r>
            <a:r>
              <a:rPr lang="zh-CN" altLang="zh-CN" sz="2400" b="1" dirty="0">
                <a:solidFill>
                  <a:srgbClr val="0000FF"/>
                </a:solidFill>
                <a:latin typeface="宋体" pitchFamily="2" charset="-122"/>
              </a:rPr>
              <a:t>第</a:t>
            </a:r>
            <a:r>
              <a:rPr lang="en-US" altLang="zh-CN" sz="2400" b="1" dirty="0">
                <a:solidFill>
                  <a:srgbClr val="0000FF"/>
                </a:solidFill>
                <a:latin typeface="宋体" pitchFamily="2" charset="-122"/>
              </a:rPr>
              <a:t>826</a:t>
            </a:r>
            <a:r>
              <a:rPr lang="zh-CN" altLang="zh-CN" sz="2400" b="1" dirty="0">
                <a:solidFill>
                  <a:srgbClr val="0000FF"/>
                </a:solidFill>
                <a:latin typeface="宋体" pitchFamily="2" charset="-122"/>
              </a:rPr>
              <a:t>页</a:t>
            </a:r>
          </a:p>
        </p:txBody>
      </p:sp>
      <p:sp>
        <p:nvSpPr>
          <p:cNvPr id="3" name="文本框 2"/>
          <p:cNvSpPr txBox="1"/>
          <p:nvPr/>
        </p:nvSpPr>
        <p:spPr>
          <a:xfrm>
            <a:off x="1758338" y="1448933"/>
            <a:ext cx="4952676"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（一）过于依赖宗教迷信</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283931" y="761206"/>
            <a:ext cx="6693421" cy="763282"/>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（二）宗教、军政二元体制</a:t>
            </a:r>
          </a:p>
        </p:txBody>
      </p:sp>
      <p:grpSp>
        <p:nvGrpSpPr>
          <p:cNvPr id="2" name="组合 12"/>
          <p:cNvGrpSpPr/>
          <p:nvPr/>
        </p:nvGrpSpPr>
        <p:grpSpPr bwMode="auto">
          <a:xfrm>
            <a:off x="2609562" y="1966266"/>
            <a:ext cx="6955103" cy="1243548"/>
            <a:chOff x="1934" y="4320"/>
            <a:chExt cx="10952" cy="1958"/>
          </a:xfrm>
        </p:grpSpPr>
        <p:sp>
          <p:nvSpPr>
            <p:cNvPr id="7" name="文本框 5"/>
            <p:cNvSpPr txBox="1">
              <a:spLocks noChangeArrowheads="1"/>
            </p:cNvSpPr>
            <p:nvPr/>
          </p:nvSpPr>
          <p:spPr bwMode="auto">
            <a:xfrm>
              <a:off x="2143" y="4320"/>
              <a:ext cx="4977" cy="8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zh-CN" altLang="en-US" sz="2800" b="1" dirty="0">
                  <a:solidFill>
                    <a:srgbClr val="000000"/>
                  </a:solidFill>
                  <a:latin typeface="宋体" pitchFamily="2" charset="-122"/>
                </a:rPr>
                <a:t>洪秀全：上帝次子</a:t>
              </a:r>
            </a:p>
          </p:txBody>
        </p:sp>
        <p:sp>
          <p:nvSpPr>
            <p:cNvPr id="9" name="文本框 6"/>
            <p:cNvSpPr txBox="1">
              <a:spLocks noChangeArrowheads="1"/>
            </p:cNvSpPr>
            <p:nvPr/>
          </p:nvSpPr>
          <p:spPr bwMode="auto">
            <a:xfrm>
              <a:off x="1934" y="5454"/>
              <a:ext cx="5395" cy="8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en-US" altLang="zh-CN" sz="2800" b="1" dirty="0">
                  <a:solidFill>
                    <a:srgbClr val="000000"/>
                  </a:solidFill>
                  <a:latin typeface="宋体" pitchFamily="2" charset="-122"/>
                </a:rPr>
                <a:t> </a:t>
              </a:r>
              <a:r>
                <a:rPr lang="zh-CN" altLang="en-US" sz="2800" b="1" dirty="0">
                  <a:solidFill>
                    <a:srgbClr val="000000"/>
                  </a:solidFill>
                  <a:latin typeface="宋体" pitchFamily="2" charset="-122"/>
                </a:rPr>
                <a:t>杨秀清：天父下凡</a:t>
              </a:r>
            </a:p>
          </p:txBody>
        </p:sp>
        <p:sp>
          <p:nvSpPr>
            <p:cNvPr id="10" name="文本框 9"/>
            <p:cNvSpPr txBox="1"/>
            <p:nvPr/>
          </p:nvSpPr>
          <p:spPr>
            <a:xfrm>
              <a:off x="9667" y="4593"/>
              <a:ext cx="3219" cy="1502"/>
            </a:xfrm>
            <a:prstGeom prst="rect">
              <a:avLst/>
            </a:prstGeom>
            <a:solidFill>
              <a:schemeClr val="accent4"/>
            </a:solidFill>
          </p:spPr>
          <p:txBody>
            <a:bodyPr wrap="square">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a:r>
                <a:rPr lang="zh-CN" altLang="en-US" sz="2800" b="1" dirty="0" smtClean="0">
                  <a:solidFill>
                    <a:srgbClr val="0000CC"/>
                  </a:solidFill>
                  <a:latin typeface="宋体" pitchFamily="2" charset="-122"/>
                </a:rPr>
                <a:t>宗</a:t>
              </a:r>
              <a:r>
                <a:rPr lang="zh-CN" altLang="en-US" sz="2800" b="1" dirty="0">
                  <a:solidFill>
                    <a:srgbClr val="0000CC"/>
                  </a:solidFill>
                  <a:latin typeface="宋体" pitchFamily="2" charset="-122"/>
                </a:rPr>
                <a:t>教</a:t>
              </a:r>
              <a:r>
                <a:rPr lang="zh-CN" altLang="en-US" sz="2800" b="1" dirty="0" smtClean="0">
                  <a:solidFill>
                    <a:srgbClr val="0000CC"/>
                  </a:solidFill>
                  <a:latin typeface="宋体" pitchFamily="2" charset="-122"/>
                </a:rPr>
                <a:t>权威</a:t>
              </a:r>
              <a:endParaRPr lang="en-US" altLang="zh-CN" sz="2800" b="1" dirty="0" smtClean="0">
                <a:solidFill>
                  <a:srgbClr val="0000CC"/>
                </a:solidFill>
                <a:latin typeface="宋体" pitchFamily="2" charset="-122"/>
              </a:endParaRPr>
            </a:p>
            <a:p>
              <a:pPr algn="ctr"/>
              <a:r>
                <a:rPr lang="zh-CN" altLang="en-US" sz="2800" b="1" dirty="0" smtClean="0">
                  <a:solidFill>
                    <a:srgbClr val="0000CC"/>
                  </a:solidFill>
                  <a:latin typeface="宋体" pitchFamily="2" charset="-122"/>
                </a:rPr>
                <a:t>受到削</a:t>
              </a:r>
              <a:r>
                <a:rPr lang="zh-CN" altLang="en-US" sz="2800" b="1" dirty="0">
                  <a:solidFill>
                    <a:srgbClr val="0000CC"/>
                  </a:solidFill>
                  <a:latin typeface="宋体" pitchFamily="2" charset="-122"/>
                </a:rPr>
                <a:t>弱  </a:t>
              </a:r>
            </a:p>
          </p:txBody>
        </p:sp>
      </p:grpSp>
      <p:grpSp>
        <p:nvGrpSpPr>
          <p:cNvPr id="4" name="组合 13"/>
          <p:cNvGrpSpPr/>
          <p:nvPr/>
        </p:nvGrpSpPr>
        <p:grpSpPr bwMode="auto">
          <a:xfrm>
            <a:off x="2638646" y="3963053"/>
            <a:ext cx="6820430" cy="1228662"/>
            <a:chOff x="1175" y="7165"/>
            <a:chExt cx="9552" cy="1934"/>
          </a:xfrm>
        </p:grpSpPr>
        <p:sp>
          <p:nvSpPr>
            <p:cNvPr id="12" name="文本框 9"/>
            <p:cNvSpPr txBox="1">
              <a:spLocks noChangeArrowheads="1"/>
            </p:cNvSpPr>
            <p:nvPr/>
          </p:nvSpPr>
          <p:spPr bwMode="auto">
            <a:xfrm>
              <a:off x="1355" y="7165"/>
              <a:ext cx="7332" cy="8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zh-CN" altLang="en-US" sz="2800" b="1" dirty="0">
                  <a:solidFill>
                    <a:srgbClr val="000000"/>
                  </a:solidFill>
                  <a:latin typeface="宋体" pitchFamily="2" charset="-122"/>
                </a:rPr>
                <a:t>洪：名义上的最高领导人</a:t>
              </a:r>
            </a:p>
          </p:txBody>
        </p:sp>
        <p:sp>
          <p:nvSpPr>
            <p:cNvPr id="13" name="文本框 10"/>
            <p:cNvSpPr txBox="1">
              <a:spLocks noChangeArrowheads="1"/>
            </p:cNvSpPr>
            <p:nvPr/>
          </p:nvSpPr>
          <p:spPr bwMode="auto">
            <a:xfrm>
              <a:off x="1175" y="8275"/>
              <a:ext cx="7164" cy="8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en-US" altLang="zh-CN" sz="2800" b="1" dirty="0">
                  <a:solidFill>
                    <a:srgbClr val="000000"/>
                  </a:solidFill>
                  <a:latin typeface="宋体" pitchFamily="2" charset="-122"/>
                </a:rPr>
                <a:t> </a:t>
              </a:r>
              <a:r>
                <a:rPr lang="zh-CN" altLang="en-US" sz="2800" b="1" dirty="0">
                  <a:solidFill>
                    <a:srgbClr val="000000"/>
                  </a:solidFill>
                  <a:latin typeface="宋体" pitchFamily="2" charset="-122"/>
                </a:rPr>
                <a:t>杨：掌握真正的军政大权</a:t>
              </a:r>
            </a:p>
          </p:txBody>
        </p:sp>
        <p:sp>
          <p:nvSpPr>
            <p:cNvPr id="14" name="文本框 13"/>
            <p:cNvSpPr txBox="1"/>
            <p:nvPr/>
          </p:nvSpPr>
          <p:spPr>
            <a:xfrm>
              <a:off x="8537" y="7492"/>
              <a:ext cx="2190" cy="920"/>
            </a:xfrm>
            <a:prstGeom prst="rect">
              <a:avLst/>
            </a:prstGeom>
            <a:solidFill>
              <a:schemeClr val="accent4"/>
            </a:solidFill>
          </p:spPr>
          <p:txBody>
            <a:bodyPr>
              <a:spAutoFit/>
            </a:bodyPr>
            <a:lstStyle/>
            <a:p>
              <a:pPr>
                <a:defRPr/>
              </a:pPr>
              <a:r>
                <a:rPr lang="zh-CN" altLang="en-US" sz="3200" b="1" spc="600" noProof="1">
                  <a:solidFill>
                    <a:srgbClr val="0000CC"/>
                  </a:solidFill>
                  <a:latin typeface="宋体" pitchFamily="2" charset="-122"/>
                  <a:ea typeface="宋体" pitchFamily="2" charset="-122"/>
                  <a:cs typeface="+mn-ea"/>
                </a:rPr>
                <a:t> 傀儡</a:t>
              </a:r>
              <a:endParaRPr lang="zh-CN" altLang="en-US" sz="3200" b="1" spc="600" noProof="1">
                <a:solidFill>
                  <a:srgbClr val="0000CC"/>
                </a:solidFill>
                <a:latin typeface="宋体" pitchFamily="2" charset="-122"/>
                <a:ea typeface="宋体" pitchFamily="2" charset="-122"/>
              </a:endParaRPr>
            </a:p>
          </p:txBody>
        </p:sp>
      </p:gr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a:spLocks noChangeArrowheads="1"/>
          </p:cNvSpPr>
          <p:nvPr/>
        </p:nvSpPr>
        <p:spPr bwMode="auto">
          <a:xfrm>
            <a:off x="3140652" y="874844"/>
            <a:ext cx="3331157" cy="51644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nSpc>
                <a:spcPct val="130000"/>
              </a:lnSpc>
            </a:pPr>
            <a:r>
              <a:rPr lang="zh-CN" altLang="en-US" sz="3600" b="1" dirty="0">
                <a:solidFill>
                  <a:srgbClr val="0000CC"/>
                </a:solidFill>
                <a:latin typeface="宋体" panose="02010600030101010101" pitchFamily="2" charset="-122"/>
                <a:sym typeface="宋体" panose="02010600030101010101" pitchFamily="2" charset="-122"/>
              </a:rPr>
              <a:t>天王杀东王 </a:t>
            </a:r>
          </a:p>
          <a:p>
            <a:pPr>
              <a:lnSpc>
                <a:spcPct val="130000"/>
              </a:lnSpc>
            </a:pPr>
            <a:r>
              <a:rPr lang="zh-CN" altLang="en-US" sz="3600" b="1" dirty="0">
                <a:solidFill>
                  <a:srgbClr val="0000CC"/>
                </a:solidFill>
                <a:latin typeface="宋体" panose="02010600030101010101" pitchFamily="2" charset="-122"/>
                <a:sym typeface="宋体" panose="02010600030101010101" pitchFamily="2" charset="-122"/>
              </a:rPr>
              <a:t>江山打不通 </a:t>
            </a:r>
          </a:p>
          <a:p>
            <a:pPr>
              <a:lnSpc>
                <a:spcPct val="130000"/>
              </a:lnSpc>
            </a:pPr>
            <a:r>
              <a:rPr lang="zh-CN" altLang="en-US" sz="3600" b="1" dirty="0">
                <a:solidFill>
                  <a:srgbClr val="0000CC"/>
                </a:solidFill>
                <a:latin typeface="宋体" panose="02010600030101010101" pitchFamily="2" charset="-122"/>
                <a:sym typeface="宋体" panose="02010600030101010101" pitchFamily="2" charset="-122"/>
              </a:rPr>
              <a:t>长毛非正主 </a:t>
            </a:r>
          </a:p>
          <a:p>
            <a:pPr>
              <a:lnSpc>
                <a:spcPct val="130000"/>
              </a:lnSpc>
            </a:pPr>
            <a:r>
              <a:rPr lang="zh-CN" altLang="en-US" sz="3600" b="1" dirty="0">
                <a:solidFill>
                  <a:srgbClr val="0000CC"/>
                </a:solidFill>
                <a:latin typeface="宋体" panose="02010600030101010101" pitchFamily="2" charset="-122"/>
                <a:sym typeface="宋体" panose="02010600030101010101" pitchFamily="2" charset="-122"/>
              </a:rPr>
              <a:t>依旧让咸丰</a:t>
            </a:r>
            <a:endParaRPr lang="en-US" altLang="zh-CN" sz="3600" b="1" dirty="0">
              <a:solidFill>
                <a:srgbClr val="0000CC"/>
              </a:solidFill>
              <a:latin typeface="宋体" panose="02010600030101010101" pitchFamily="2" charset="-122"/>
              <a:sym typeface="宋体" panose="02010600030101010101" pitchFamily="2" charset="-122"/>
            </a:endParaRPr>
          </a:p>
          <a:p>
            <a:pPr>
              <a:lnSpc>
                <a:spcPct val="130000"/>
              </a:lnSpc>
            </a:pPr>
            <a:r>
              <a:rPr lang="zh-CN" altLang="en-US" sz="3600" b="1" dirty="0">
                <a:solidFill>
                  <a:srgbClr val="0000CC"/>
                </a:solidFill>
                <a:latin typeface="宋体" panose="02010600030101010101" pitchFamily="2" charset="-122"/>
                <a:sym typeface="宋体" panose="02010600030101010101" pitchFamily="2" charset="-122"/>
              </a:rPr>
              <a:t>回转故乡去，还是当长工</a:t>
            </a:r>
          </a:p>
          <a:p>
            <a:pPr>
              <a:lnSpc>
                <a:spcPct val="130000"/>
              </a:lnSpc>
            </a:pPr>
            <a:r>
              <a:rPr lang="en-US" altLang="zh-CN" sz="3600" b="1" dirty="0">
                <a:latin typeface="宋体" panose="02010600030101010101" pitchFamily="2" charset="-122"/>
                <a:sym typeface="宋体" panose="02010600030101010101" pitchFamily="2" charset="-122"/>
              </a:rPr>
              <a:t>    </a:t>
            </a:r>
            <a:r>
              <a:rPr lang="en-US" altLang="zh-CN" sz="2800" b="1" dirty="0">
                <a:latin typeface="宋体" panose="02010600030101010101" pitchFamily="2" charset="-122"/>
                <a:sym typeface="宋体" panose="02010600030101010101" pitchFamily="2" charset="-122"/>
              </a:rPr>
              <a:t>——</a:t>
            </a:r>
            <a:r>
              <a:rPr lang="zh-CN" altLang="en-US" sz="2800" b="1" dirty="0">
                <a:latin typeface="宋体" panose="02010600030101010101" pitchFamily="2" charset="-122"/>
                <a:sym typeface="宋体" panose="02010600030101010101" pitchFamily="2" charset="-122"/>
              </a:rPr>
              <a:t>民谣</a:t>
            </a:r>
            <a:r>
              <a:rPr lang="zh-CN" altLang="en-US" sz="3600" b="1" dirty="0">
                <a:latin typeface="宋体" panose="02010600030101010101" pitchFamily="2" charset="-122"/>
                <a:sym typeface="宋体" panose="02010600030101010101" pitchFamily="2" charset="-122"/>
              </a:rPr>
              <a:t> </a:t>
            </a:r>
            <a:endParaRPr lang="zh-CN" altLang="en-US" sz="3600" b="1" dirty="0">
              <a:solidFill>
                <a:srgbClr val="000066"/>
              </a:solidFill>
              <a:latin typeface="Arial" panose="020B0604020202020204" pitchFamily="34" charset="0"/>
              <a:ea typeface="华文彩云" panose="02010800040101010101" pitchFamily="2" charset="-122"/>
            </a:endParaRPr>
          </a:p>
        </p:txBody>
      </p:sp>
      <p:sp>
        <p:nvSpPr>
          <p:cNvPr id="7" name="AutoShape 6"/>
          <p:cNvSpPr>
            <a:spLocks noChangeArrowheads="1"/>
          </p:cNvSpPr>
          <p:nvPr/>
        </p:nvSpPr>
        <p:spPr bwMode="auto">
          <a:xfrm rot="15000000">
            <a:off x="7322400" y="831360"/>
            <a:ext cx="2671912" cy="3513435"/>
          </a:xfrm>
          <a:prstGeom prst="cloudCallout">
            <a:avLst>
              <a:gd name="adj1" fmla="val -51352"/>
              <a:gd name="adj2" fmla="val -88361"/>
            </a:avLst>
          </a:prstGeom>
          <a:solidFill>
            <a:schemeClr val="bg1"/>
          </a:solidFill>
          <a:ln w="9525">
            <a:solidFill>
              <a:srgbClr val="CC9900"/>
            </a:solidFill>
            <a:round/>
          </a:ln>
        </p:spPr>
        <p:txBody>
          <a:bodyPr lIns="121917" tIns="60958" rIns="121917" bIns="60958"/>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latinLnBrk="1"/>
            <a:endParaRPr lang="zh-CN" altLang="zh-CN" sz="2200" b="1" dirty="0">
              <a:solidFill>
                <a:srgbClr val="000066"/>
              </a:solidFill>
              <a:latin typeface="Arial" panose="020B0604020202020204" pitchFamily="34" charset="0"/>
              <a:ea typeface="华文彩云" panose="02010800040101010101" pitchFamily="2" charset="-122"/>
            </a:endParaRPr>
          </a:p>
        </p:txBody>
      </p:sp>
      <p:sp>
        <p:nvSpPr>
          <p:cNvPr id="9" name="文本框 2"/>
          <p:cNvSpPr txBox="1">
            <a:spLocks noChangeArrowheads="1"/>
          </p:cNvSpPr>
          <p:nvPr/>
        </p:nvSpPr>
        <p:spPr bwMode="auto">
          <a:xfrm>
            <a:off x="7248728" y="2295928"/>
            <a:ext cx="2974225" cy="6138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zh-CN" altLang="en-US" sz="3200" b="1" i="1" dirty="0">
                <a:solidFill>
                  <a:srgbClr val="000000"/>
                </a:solidFill>
                <a:latin typeface="黑体" panose="02010609060101010101" pitchFamily="49" charset="-122"/>
                <a:ea typeface="黑体" panose="02010609060101010101" pitchFamily="49" charset="-122"/>
              </a:rPr>
              <a:t>这是在干嘛</a:t>
            </a:r>
            <a:r>
              <a:rPr lang="zh-CN" altLang="en-US" sz="3200" b="1" dirty="0">
                <a:solidFill>
                  <a:srgbClr val="000000"/>
                </a:solidFill>
                <a:latin typeface="黑体" panose="02010609060101010101" pitchFamily="49" charset="-122"/>
                <a:ea typeface="黑体" panose="02010609060101010101" pitchFamily="49" charset="-122"/>
              </a:rPr>
              <a:t>？</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下跪"/>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747720" y="2215487"/>
            <a:ext cx="4039307" cy="3077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442473" y="5448324"/>
            <a:ext cx="2087927" cy="552027"/>
          </a:xfrm>
          <a:prstGeom prst="rect">
            <a:avLst/>
          </a:prstGeom>
          <a:noFill/>
          <a:ln w="9525">
            <a:noFill/>
            <a:miter lim="800000"/>
          </a:ln>
        </p:spPr>
        <p:txBody>
          <a:bodyPr lIns="121917" tIns="60958" rIns="121917" bIns="60958">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zh-CN" altLang="en-US" sz="2800" b="1" dirty="0">
                <a:solidFill>
                  <a:srgbClr val="0000FF"/>
                </a:solidFill>
                <a:latin typeface="宋体" panose="02010600030101010101" pitchFamily="2" charset="-122"/>
              </a:rPr>
              <a:t>天京事变</a:t>
            </a:r>
          </a:p>
        </p:txBody>
      </p:sp>
      <p:sp>
        <p:nvSpPr>
          <p:cNvPr id="10" name="AutoShape 5"/>
          <p:cNvSpPr>
            <a:spLocks noChangeArrowheads="1"/>
          </p:cNvSpPr>
          <p:nvPr/>
        </p:nvSpPr>
        <p:spPr bwMode="auto">
          <a:xfrm>
            <a:off x="5879939" y="1846586"/>
            <a:ext cx="4179031" cy="1583015"/>
          </a:xfrm>
          <a:prstGeom prst="cloudCallout">
            <a:avLst>
              <a:gd name="adj1" fmla="val -42630"/>
              <a:gd name="adj2" fmla="val 65745"/>
            </a:avLst>
          </a:prstGeom>
          <a:solidFill>
            <a:srgbClr val="FFFF00"/>
          </a:solidFill>
          <a:ln w="9525">
            <a:solidFill>
              <a:srgbClr val="CC9900"/>
            </a:solidFill>
            <a:round/>
          </a:ln>
        </p:spPr>
        <p:txBody>
          <a:bodyPr lIns="121917" tIns="60958" rIns="121917" bIns="60958"/>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a:endParaRPr lang="zh-CN" altLang="zh-CN" sz="2200" b="1" dirty="0">
              <a:solidFill>
                <a:srgbClr val="000066"/>
              </a:solidFill>
              <a:latin typeface="Arial" panose="020B0604020202020204" pitchFamily="34" charset="0"/>
              <a:ea typeface="华文彩云" panose="02010800040101010101" pitchFamily="2" charset="-122"/>
            </a:endParaRPr>
          </a:p>
        </p:txBody>
      </p:sp>
      <p:sp>
        <p:nvSpPr>
          <p:cNvPr id="11" name="Rectangle 4"/>
          <p:cNvSpPr>
            <a:spLocks noChangeArrowheads="1"/>
          </p:cNvSpPr>
          <p:nvPr/>
        </p:nvSpPr>
        <p:spPr bwMode="auto">
          <a:xfrm>
            <a:off x="6273415" y="2345667"/>
            <a:ext cx="4320344" cy="552027"/>
          </a:xfrm>
          <a:prstGeom prst="rect">
            <a:avLst/>
          </a:prstGeom>
          <a:noFill/>
          <a:ln w="9525" algn="ctr">
            <a:noFill/>
            <a:miter lim="800000"/>
          </a:ln>
        </p:spPr>
        <p:txBody>
          <a:bodyPr lIns="121917" tIns="60958" rIns="121917" bIns="60958" anchor="b">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zh-CN" altLang="en-US" sz="2800" b="1" dirty="0">
                <a:solidFill>
                  <a:srgbClr val="FF0000"/>
                </a:solidFill>
                <a:latin typeface="宋体" panose="02010600030101010101" pitchFamily="2" charset="-122"/>
              </a:rPr>
              <a:t>天王为何向东王下跪？</a:t>
            </a:r>
          </a:p>
        </p:txBody>
      </p:sp>
      <p:sp>
        <p:nvSpPr>
          <p:cNvPr id="12" name="Rectangle 8"/>
          <p:cNvSpPr>
            <a:spLocks noChangeArrowheads="1"/>
          </p:cNvSpPr>
          <p:nvPr/>
        </p:nvSpPr>
        <p:spPr bwMode="auto">
          <a:xfrm>
            <a:off x="1992045" y="900646"/>
            <a:ext cx="6409859" cy="552027"/>
          </a:xfrm>
          <a:prstGeom prst="rect">
            <a:avLst/>
          </a:prstGeom>
          <a:noFill/>
          <a:ln w="9525" algn="ctr">
            <a:noFill/>
            <a:miter lim="800000"/>
          </a:ln>
        </p:spPr>
        <p:txBody>
          <a:bodyPr lIns="121917" tIns="60958" rIns="121917" bIns="60958" anchor="b">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r>
              <a:rPr lang="en-US" altLang="zh-CN" sz="2800" b="1" dirty="0">
                <a:solidFill>
                  <a:srgbClr val="C00000"/>
                </a:solidFill>
                <a:latin typeface="宋体" panose="02010600030101010101" pitchFamily="2" charset="-122"/>
              </a:rPr>
              <a:t> </a:t>
            </a:r>
            <a:r>
              <a:rPr lang="zh-CN" altLang="en-US" sz="2800" b="1" dirty="0">
                <a:solidFill>
                  <a:srgbClr val="C00000"/>
                </a:solidFill>
                <a:latin typeface="宋体" panose="02010600030101010101" pitchFamily="2" charset="-122"/>
              </a:rPr>
              <a:t>杨秀清经常假借天父下凡，打洪秀全</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02950" y="562037"/>
            <a:ext cx="4761822"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（三）盲目排斥儒教</a:t>
            </a:r>
          </a:p>
        </p:txBody>
      </p:sp>
      <p:sp>
        <p:nvSpPr>
          <p:cNvPr id="5" name="Rectangle 4"/>
          <p:cNvSpPr>
            <a:spLocks noChangeArrowheads="1"/>
          </p:cNvSpPr>
          <p:nvPr/>
        </p:nvSpPr>
        <p:spPr bwMode="auto">
          <a:xfrm>
            <a:off x="1734207" y="1396027"/>
            <a:ext cx="8939049" cy="1692767"/>
          </a:xfrm>
          <a:prstGeom prst="rect">
            <a:avLst/>
          </a:prstGeom>
          <a:noFill/>
          <a:ln w="9525">
            <a:noFill/>
            <a:miter lim="800000"/>
          </a:ln>
        </p:spPr>
        <p:txBody>
          <a:bodyPr wrap="square" lIns="121917" tIns="60958" rIns="121917" bIns="60958">
            <a:spAutoFit/>
          </a:bodyPr>
          <a:lstStyle>
            <a:lvl1pPr>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50000"/>
              </a:lnSpc>
            </a:pPr>
            <a:r>
              <a:rPr lang="en-US" altLang="zh-CN" sz="2400" b="1" dirty="0">
                <a:solidFill>
                  <a:srgbClr val="000000"/>
                </a:solidFill>
                <a:latin typeface="宋体" panose="02010600030101010101" pitchFamily="2" charset="-122"/>
              </a:rPr>
              <a:t>   </a:t>
            </a:r>
            <a:r>
              <a:rPr lang="en-US" altLang="zh-CN" sz="2400" b="1" dirty="0" smtClean="0">
                <a:solidFill>
                  <a:srgbClr val="000000"/>
                </a:solidFill>
                <a:latin typeface="宋体" panose="02010600030101010101" pitchFamily="2" charset="-122"/>
              </a:rPr>
              <a:t> </a:t>
            </a:r>
            <a:r>
              <a:rPr lang="zh-CN" altLang="en-US" sz="2400" b="1" dirty="0" smtClean="0">
                <a:solidFill>
                  <a:srgbClr val="000000"/>
                </a:solidFill>
                <a:latin typeface="宋体" panose="02010600030101010101" pitchFamily="2" charset="-122"/>
              </a:rPr>
              <a:t>洪</a:t>
            </a:r>
            <a:r>
              <a:rPr lang="zh-CN" altLang="en-US" sz="2400" b="1" dirty="0">
                <a:solidFill>
                  <a:srgbClr val="000000"/>
                </a:solidFill>
                <a:latin typeface="宋体" panose="02010600030101010101" pitchFamily="2" charset="-122"/>
              </a:rPr>
              <a:t>秀全命令</a:t>
            </a:r>
            <a:r>
              <a:rPr lang="en-US" altLang="zh-CN" sz="2400" b="1" dirty="0">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凡一切孔孟诸子百家妖书邪说者尽行焚除</a:t>
            </a:r>
            <a:r>
              <a:rPr lang="en-US" altLang="zh-CN" sz="2400" b="1" dirty="0">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皆不准买卖藏读也</a:t>
            </a:r>
            <a:r>
              <a:rPr lang="en-US" altLang="zh-CN" sz="2400" b="1" dirty="0">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否则问罪也。”</a:t>
            </a:r>
            <a:endParaRPr lang="en-US" altLang="zh-CN" sz="2400" b="1" dirty="0">
              <a:solidFill>
                <a:srgbClr val="000000"/>
              </a:solidFill>
              <a:latin typeface="宋体" panose="02010600030101010101" pitchFamily="2" charset="-122"/>
            </a:endParaRPr>
          </a:p>
          <a:p>
            <a:pPr algn="r" latinLnBrk="1">
              <a:lnSpc>
                <a:spcPct val="150000"/>
              </a:lnSpc>
            </a:pPr>
            <a:r>
              <a:rPr lang="en-US" altLang="zh-CN" sz="2000" b="1" dirty="0">
                <a:solidFill>
                  <a:srgbClr val="0000FF"/>
                </a:solidFill>
                <a:latin typeface="宋体" panose="02010600030101010101" pitchFamily="2" charset="-122"/>
              </a:rPr>
              <a:t>——《</a:t>
            </a:r>
            <a:r>
              <a:rPr lang="zh-CN" altLang="en-US" sz="2000" b="1" dirty="0">
                <a:solidFill>
                  <a:srgbClr val="0000FF"/>
                </a:solidFill>
                <a:latin typeface="宋体" panose="02010600030101010101" pitchFamily="2" charset="-122"/>
              </a:rPr>
              <a:t>太平天国印书</a:t>
            </a:r>
            <a:r>
              <a:rPr lang="en-US" altLang="zh-CN" sz="2000" b="1" dirty="0">
                <a:solidFill>
                  <a:srgbClr val="0000FF"/>
                </a:solidFill>
                <a:latin typeface="宋体" panose="02010600030101010101" pitchFamily="2" charset="-122"/>
              </a:rPr>
              <a:t>》</a:t>
            </a:r>
            <a:r>
              <a:rPr lang="zh-CN" altLang="en-US" sz="2000" b="1" dirty="0">
                <a:solidFill>
                  <a:srgbClr val="0000FF"/>
                </a:solidFill>
                <a:latin typeface="宋体" panose="02010600030101010101" pitchFamily="2" charset="-122"/>
              </a:rPr>
              <a:t>（下），江苏人民书版社</a:t>
            </a:r>
            <a:r>
              <a:rPr lang="en-US" altLang="zh-CN" sz="2000" b="1" dirty="0">
                <a:solidFill>
                  <a:srgbClr val="0000FF"/>
                </a:solidFill>
                <a:latin typeface="宋体" panose="02010600030101010101" pitchFamily="2" charset="-122"/>
              </a:rPr>
              <a:t>1979</a:t>
            </a:r>
            <a:r>
              <a:rPr lang="zh-CN" altLang="en-US" sz="2000" b="1" dirty="0">
                <a:solidFill>
                  <a:srgbClr val="0000FF"/>
                </a:solidFill>
                <a:latin typeface="宋体" panose="02010600030101010101" pitchFamily="2" charset="-122"/>
              </a:rPr>
              <a:t>年版，第</a:t>
            </a:r>
            <a:r>
              <a:rPr lang="en-US" altLang="zh-CN" sz="2000" b="1" dirty="0">
                <a:solidFill>
                  <a:srgbClr val="0000FF"/>
                </a:solidFill>
                <a:latin typeface="宋体" panose="02010600030101010101" pitchFamily="2" charset="-122"/>
              </a:rPr>
              <a:t>464</a:t>
            </a:r>
            <a:r>
              <a:rPr lang="zh-CN" altLang="en-US" sz="2000" b="1" dirty="0">
                <a:solidFill>
                  <a:srgbClr val="0000FF"/>
                </a:solidFill>
                <a:latin typeface="宋体" panose="02010600030101010101" pitchFamily="2" charset="-122"/>
              </a:rPr>
              <a:t>页。</a:t>
            </a:r>
          </a:p>
        </p:txBody>
      </p:sp>
      <p:sp>
        <p:nvSpPr>
          <p:cNvPr id="7" name="Rectangle 2"/>
          <p:cNvSpPr txBox="1">
            <a:spLocks noChangeArrowheads="1"/>
          </p:cNvSpPr>
          <p:nvPr/>
        </p:nvSpPr>
        <p:spPr>
          <a:xfrm>
            <a:off x="2090573" y="3177353"/>
            <a:ext cx="7988780" cy="2900871"/>
          </a:xfrm>
          <a:prstGeom prst="rect">
            <a:avLst/>
          </a:prstGeom>
        </p:spPr>
        <p:txBody>
          <a:bodyPr vert="horz" lIns="91452" tIns="45726" rIns="91452" bIns="45726" rtlCol="0">
            <a:normAutofit lnSpcReduction="10000"/>
          </a:bodyPr>
          <a:lstStyle>
            <a:lvl1pPr marL="357505" indent="-357505" algn="just" defTabSz="914400" rtl="0" eaLnBrk="1" latinLnBrk="0" hangingPunct="1">
              <a:lnSpc>
                <a:spcPct val="110000"/>
              </a:lnSpc>
              <a:spcBef>
                <a:spcPts val="600"/>
              </a:spcBef>
              <a:spcAft>
                <a:spcPts val="0"/>
              </a:spcAft>
              <a:buClr>
                <a:schemeClr val="accent1"/>
              </a:buClr>
              <a:buSzPct val="60000"/>
              <a:buFont typeface="Wingdings 2" panose="05020102010507070707" pitchFamily="18" charset="2"/>
              <a:buChar char="f"/>
              <a:defRPr lang="zh-CN" altLang="en-US" sz="2800" kern="1200" baseline="0" dirty="0" smtClean="0">
                <a:solidFill>
                  <a:schemeClr val="accent1"/>
                </a:solidFill>
                <a:latin typeface="+mn-ea"/>
                <a:ea typeface="+mn-ea"/>
                <a:cs typeface="+mn-cs"/>
              </a:defRPr>
            </a:lvl1pPr>
            <a:lvl2pPr marL="357505" indent="-357505" algn="just" defTabSz="914400" rtl="0" eaLnBrk="1" latinLnBrk="0" hangingPunct="1">
              <a:lnSpc>
                <a:spcPct val="120000"/>
              </a:lnSpc>
              <a:spcBef>
                <a:spcPts val="0"/>
              </a:spcBef>
              <a:spcAft>
                <a:spcPts val="600"/>
              </a:spcAft>
              <a:buClr>
                <a:schemeClr val="accent2">
                  <a:lumMod val="60000"/>
                  <a:lumOff val="40000"/>
                </a:schemeClr>
              </a:buClr>
              <a:buFont typeface="幼圆" panose="02010509060101010101" pitchFamily="49" charset="-122"/>
              <a:buChar char=" "/>
              <a:defRPr sz="1800" kern="1200" baseline="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50000"/>
              </a:lnSpc>
              <a:buFont typeface="Arial" panose="020B0604020202020204" pitchFamily="34" charset="0"/>
              <a:buNone/>
            </a:pPr>
            <a:r>
              <a:rPr lang="zh-CN" altLang="en-US" sz="2400" b="1" dirty="0">
                <a:solidFill>
                  <a:schemeClr val="tx1"/>
                </a:solidFill>
                <a:latin typeface="华文中宋" panose="02010600040101010101" pitchFamily="2" charset="-122"/>
                <a:ea typeface="华文中宋" panose="02010600040101010101" pitchFamily="2" charset="-122"/>
              </a:rPr>
              <a:t>搜得藏书论担挑，行过溷</a:t>
            </a:r>
            <a:r>
              <a:rPr lang="zh-CN" altLang="en-US" sz="1200" b="1" dirty="0">
                <a:solidFill>
                  <a:schemeClr val="tx1"/>
                </a:solidFill>
                <a:latin typeface="华文中宋" panose="02010600040101010101" pitchFamily="2" charset="-122"/>
                <a:ea typeface="华文中宋" panose="02010600040101010101" pitchFamily="2" charset="-122"/>
              </a:rPr>
              <a:t>（</a:t>
            </a:r>
            <a:r>
              <a:rPr lang="en-GB" altLang="zh-CN" sz="1200" b="1" dirty="0">
                <a:solidFill>
                  <a:schemeClr val="tx1"/>
                </a:solidFill>
              </a:rPr>
              <a:t> </a:t>
            </a:r>
            <a:r>
              <a:rPr lang="en-GB" altLang="zh-CN" sz="1200" b="1" dirty="0" err="1">
                <a:solidFill>
                  <a:schemeClr val="tx1"/>
                </a:solidFill>
              </a:rPr>
              <a:t>hùn</a:t>
            </a:r>
            <a:r>
              <a:rPr lang="zh-CN" altLang="en-US" sz="1200" b="1" dirty="0">
                <a:solidFill>
                  <a:schemeClr val="tx1"/>
                </a:solidFill>
              </a:rPr>
              <a:t>）</a:t>
            </a:r>
            <a:r>
              <a:rPr lang="zh-CN" altLang="en-US" sz="2400" b="1" dirty="0">
                <a:solidFill>
                  <a:schemeClr val="tx1"/>
                </a:solidFill>
                <a:latin typeface="华文中宋" panose="02010600040101010101" pitchFamily="2" charset="-122"/>
                <a:ea typeface="华文中宋" panose="02010600040101010101" pitchFamily="2" charset="-122"/>
              </a:rPr>
              <a:t>厕随手抛，</a:t>
            </a:r>
          </a:p>
          <a:p>
            <a:pPr algn="ctr">
              <a:lnSpc>
                <a:spcPct val="150000"/>
              </a:lnSpc>
              <a:buFont typeface="Arial" panose="020B0604020202020204" pitchFamily="34" charset="0"/>
              <a:buNone/>
            </a:pPr>
            <a:r>
              <a:rPr lang="zh-CN" altLang="en-US" sz="2400" b="1" dirty="0">
                <a:solidFill>
                  <a:schemeClr val="tx1"/>
                </a:solidFill>
                <a:latin typeface="华文中宋" panose="02010600040101010101" pitchFamily="2" charset="-122"/>
                <a:ea typeface="华文中宋" panose="02010600040101010101" pitchFamily="2" charset="-122"/>
              </a:rPr>
              <a:t>抛之不及以火烧，烧之不及以水浇。</a:t>
            </a:r>
          </a:p>
          <a:p>
            <a:pPr algn="ctr">
              <a:lnSpc>
                <a:spcPct val="150000"/>
              </a:lnSpc>
              <a:buFont typeface="Arial" panose="020B0604020202020204" pitchFamily="34" charset="0"/>
              <a:buNone/>
            </a:pPr>
            <a:r>
              <a:rPr lang="zh-CN" altLang="en-US" sz="2400" b="1" dirty="0">
                <a:solidFill>
                  <a:schemeClr val="tx1"/>
                </a:solidFill>
                <a:latin typeface="华文中宋" panose="02010600040101010101" pitchFamily="2" charset="-122"/>
                <a:ea typeface="华文中宋" panose="02010600040101010101" pitchFamily="2" charset="-122"/>
              </a:rPr>
              <a:t>读者斩，收者斩，买者卖者一同斩，</a:t>
            </a:r>
          </a:p>
          <a:p>
            <a:pPr algn="ctr">
              <a:lnSpc>
                <a:spcPct val="150000"/>
              </a:lnSpc>
              <a:buFont typeface="Arial" panose="020B0604020202020204" pitchFamily="34" charset="0"/>
              <a:buNone/>
            </a:pPr>
            <a:r>
              <a:rPr lang="zh-CN" altLang="en-US" sz="2400" b="1" dirty="0">
                <a:solidFill>
                  <a:schemeClr val="tx1"/>
                </a:solidFill>
                <a:latin typeface="华文中宋" panose="02010600040101010101" pitchFamily="2" charset="-122"/>
                <a:ea typeface="华文中宋" panose="02010600040101010101" pitchFamily="2" charset="-122"/>
              </a:rPr>
              <a:t>书苟满家法必犯，昔用撑肠今破胆。</a:t>
            </a:r>
            <a:r>
              <a:rPr lang="zh-CN" altLang="en-US" sz="2400" b="1" dirty="0">
                <a:latin typeface="华文中宋" panose="02010600040101010101" pitchFamily="2" charset="-122"/>
                <a:ea typeface="华文中宋" panose="02010600040101010101" pitchFamily="2" charset="-122"/>
              </a:rPr>
              <a:t> </a:t>
            </a:r>
          </a:p>
          <a:p>
            <a:pPr algn="r">
              <a:lnSpc>
                <a:spcPct val="150000"/>
              </a:lnSpc>
              <a:buFont typeface="Arial" panose="020B0604020202020204" pitchFamily="34" charset="0"/>
              <a:buNone/>
            </a:pPr>
            <a:r>
              <a:rPr lang="zh-CN" altLang="en-US" sz="2000" b="1" dirty="0">
                <a:solidFill>
                  <a:srgbClr val="0000FF"/>
                </a:solidFill>
                <a:ea typeface="仿宋_GB2312" pitchFamily="49" charset="-122"/>
              </a:rPr>
              <a:t>       </a:t>
            </a:r>
            <a:r>
              <a:rPr lang="en-US" altLang="zh-CN" sz="2000" b="1" dirty="0">
                <a:solidFill>
                  <a:srgbClr val="0000FF"/>
                </a:solidFill>
                <a:ea typeface="仿宋_GB2312" pitchFamily="49" charset="-122"/>
              </a:rPr>
              <a:t>——</a:t>
            </a:r>
            <a:r>
              <a:rPr lang="en-US" altLang="zh-CN" sz="2000" b="1" dirty="0">
                <a:solidFill>
                  <a:srgbClr val="0000FF"/>
                </a:solidFill>
                <a:latin typeface="仿宋_GB2312" pitchFamily="49" charset="-122"/>
                <a:ea typeface="仿宋_GB2312" pitchFamily="49" charset="-122"/>
              </a:rPr>
              <a:t>《</a:t>
            </a:r>
            <a:r>
              <a:rPr lang="zh-CN" altLang="en-US" sz="2000" b="1" dirty="0">
                <a:solidFill>
                  <a:srgbClr val="0000FF"/>
                </a:solidFill>
                <a:latin typeface="仿宋_GB2312" pitchFamily="49" charset="-122"/>
                <a:ea typeface="仿宋_GB2312" pitchFamily="49" charset="-122"/>
              </a:rPr>
              <a:t>太平天国</a:t>
            </a:r>
            <a:r>
              <a:rPr lang="en-US" altLang="zh-CN" sz="2000" b="1" dirty="0">
                <a:solidFill>
                  <a:srgbClr val="0000FF"/>
                </a:solidFill>
                <a:latin typeface="仿宋_GB2312" pitchFamily="49" charset="-122"/>
                <a:ea typeface="仿宋_GB2312" pitchFamily="49" charset="-122"/>
              </a:rPr>
              <a:t>》</a:t>
            </a:r>
            <a:r>
              <a:rPr lang="zh-CN" altLang="en-US" sz="2000" b="1" dirty="0">
                <a:solidFill>
                  <a:srgbClr val="0000FF"/>
                </a:solidFill>
                <a:latin typeface="仿宋_GB2312" pitchFamily="49" charset="-122"/>
                <a:ea typeface="仿宋_GB2312" pitchFamily="49" charset="-122"/>
              </a:rPr>
              <a:t>（四），上海人民出版社</a:t>
            </a:r>
            <a:r>
              <a:rPr lang="en-US" altLang="zh-CN" sz="2000" b="1" dirty="0">
                <a:solidFill>
                  <a:srgbClr val="0000FF"/>
                </a:solidFill>
                <a:latin typeface="仿宋_GB2312" pitchFamily="49" charset="-122"/>
                <a:ea typeface="仿宋_GB2312" pitchFamily="49" charset="-122"/>
              </a:rPr>
              <a:t>1957</a:t>
            </a:r>
            <a:r>
              <a:rPr lang="zh-CN" altLang="en-US" sz="2000" b="1" dirty="0">
                <a:solidFill>
                  <a:srgbClr val="0000FF"/>
                </a:solidFill>
                <a:latin typeface="仿宋_GB2312" pitchFamily="49" charset="-122"/>
                <a:ea typeface="仿宋_GB2312" pitchFamily="49" charset="-122"/>
              </a:rPr>
              <a:t>年版，第</a:t>
            </a:r>
            <a:r>
              <a:rPr lang="en-US" altLang="zh-CN" sz="2000" b="1" dirty="0">
                <a:solidFill>
                  <a:srgbClr val="0000FF"/>
                </a:solidFill>
                <a:latin typeface="仿宋_GB2312" pitchFamily="49" charset="-122"/>
                <a:ea typeface="仿宋_GB2312" pitchFamily="49" charset="-122"/>
              </a:rPr>
              <a:t>735</a:t>
            </a:r>
            <a:r>
              <a:rPr lang="zh-CN" altLang="en-US" sz="2000" b="1" dirty="0">
                <a:solidFill>
                  <a:srgbClr val="0000FF"/>
                </a:solidFill>
                <a:latin typeface="仿宋_GB2312" pitchFamily="49" charset="-122"/>
                <a:ea typeface="仿宋_GB2312" pitchFamily="49" charset="-122"/>
              </a:rPr>
              <a:t>页。</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1504411" y="1048265"/>
            <a:ext cx="5689752" cy="493004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1917" tIns="60958" rIns="121917" bIns="60958"/>
          <a:lstStyle>
            <a:lvl1pPr marL="342900" indent="-342900">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50000"/>
              </a:lnSpc>
              <a:spcBef>
                <a:spcPct val="20000"/>
              </a:spcBef>
            </a:pPr>
            <a:r>
              <a:rPr lang="en-US" altLang="zh-CN" sz="2800" b="1" dirty="0">
                <a:solidFill>
                  <a:srgbClr val="000000"/>
                </a:solidFill>
                <a:latin typeface="Arial" panose="020B0604020202020204" pitchFamily="34" charset="0"/>
                <a:ea typeface="黑体" panose="02010609060101010101" pitchFamily="49" charset="-122"/>
              </a:rPr>
              <a:t>         </a:t>
            </a:r>
            <a:r>
              <a:rPr lang="en-US" altLang="zh-CN" sz="2800" b="1" dirty="0">
                <a:solidFill>
                  <a:srgbClr val="000000"/>
                </a:solidFill>
                <a:latin typeface="华文中宋" panose="02010600040101010101" pitchFamily="2" charset="-122"/>
                <a:ea typeface="华文中宋" panose="02010600040101010101" pitchFamily="2" charset="-122"/>
              </a:rPr>
              <a:t>  “</a:t>
            </a:r>
            <a:r>
              <a:rPr lang="zh-CN" altLang="en-US" sz="2800" b="1" dirty="0">
                <a:solidFill>
                  <a:srgbClr val="000000"/>
                </a:solidFill>
                <a:latin typeface="华文中宋" panose="02010600040101010101" pitchFamily="2" charset="-122"/>
                <a:ea typeface="华文中宋" panose="02010600040101010101" pitchFamily="2" charset="-122"/>
              </a:rPr>
              <a:t>举中国数千年礼义人伦诗书典则，一旦扫地荡尽</a:t>
            </a:r>
            <a:r>
              <a:rPr lang="en-US" altLang="zh-CN" sz="2800" b="1" dirty="0">
                <a:solidFill>
                  <a:srgbClr val="000000"/>
                </a:solidFill>
                <a:latin typeface="华文中宋" panose="02010600040101010101" pitchFamily="2" charset="-122"/>
                <a:ea typeface="华文中宋" panose="02010600040101010101" pitchFamily="2" charset="-122"/>
              </a:rPr>
              <a:t>,</a:t>
            </a:r>
            <a:r>
              <a:rPr lang="zh-CN" altLang="en-US" sz="2800" b="1" dirty="0">
                <a:solidFill>
                  <a:srgbClr val="000000"/>
                </a:solidFill>
                <a:latin typeface="华文中宋" panose="02010600040101010101" pitchFamily="2" charset="-122"/>
                <a:ea typeface="华文中宋" panose="02010600040101010101" pitchFamily="2" charset="-122"/>
              </a:rPr>
              <a:t>此岂独我大清之变？乃开辟以来名教之奇变。我孔子、孟子所痛哭于九泉，凡读书识字者</a:t>
            </a:r>
            <a:r>
              <a:rPr lang="en-US" altLang="zh-CN" sz="2800" b="1" dirty="0">
                <a:solidFill>
                  <a:srgbClr val="000000"/>
                </a:solidFill>
                <a:latin typeface="华文中宋" panose="02010600040101010101" pitchFamily="2" charset="-122"/>
                <a:ea typeface="华文中宋" panose="02010600040101010101" pitchFamily="2" charset="-122"/>
              </a:rPr>
              <a:t>,</a:t>
            </a:r>
            <a:r>
              <a:rPr lang="zh-CN" altLang="en-US" sz="2800" b="1" dirty="0">
                <a:solidFill>
                  <a:srgbClr val="000000"/>
                </a:solidFill>
                <a:latin typeface="华文中宋" panose="02010600040101010101" pitchFamily="2" charset="-122"/>
                <a:ea typeface="华文中宋" panose="02010600040101010101" pitchFamily="2" charset="-122"/>
              </a:rPr>
              <a:t>又焉可袖手安坐，不忍一为之所也。”</a:t>
            </a:r>
          </a:p>
          <a:p>
            <a:pPr algn="r" latinLnBrk="1">
              <a:lnSpc>
                <a:spcPct val="150000"/>
              </a:lnSpc>
              <a:spcBef>
                <a:spcPct val="20000"/>
              </a:spcBef>
            </a:pPr>
            <a:r>
              <a:rPr lang="en-US" altLang="zh-CN" sz="2400" b="1" dirty="0">
                <a:solidFill>
                  <a:srgbClr val="0000FF"/>
                </a:solidFill>
                <a:latin typeface="Arial" panose="020B0604020202020204" pitchFamily="34" charset="0"/>
                <a:ea typeface="仿宋_GB2312" pitchFamily="49" charset="-122"/>
              </a:rPr>
              <a:t>                       ——《</a:t>
            </a:r>
            <a:r>
              <a:rPr lang="zh-CN" altLang="en-US" sz="2400" b="1" dirty="0">
                <a:solidFill>
                  <a:srgbClr val="0000FF"/>
                </a:solidFill>
                <a:latin typeface="Arial" panose="020B0604020202020204" pitchFamily="34" charset="0"/>
                <a:ea typeface="仿宋_GB2312" pitchFamily="49" charset="-122"/>
              </a:rPr>
              <a:t>讨粤匪檄</a:t>
            </a:r>
            <a:r>
              <a:rPr lang="en-US" altLang="zh-CN" sz="2400" b="1" dirty="0">
                <a:solidFill>
                  <a:srgbClr val="0000FF"/>
                </a:solidFill>
                <a:latin typeface="Arial" panose="020B0604020202020204" pitchFamily="34" charset="0"/>
                <a:ea typeface="仿宋_GB2312" pitchFamily="49" charset="-122"/>
              </a:rPr>
              <a:t>》</a:t>
            </a:r>
          </a:p>
        </p:txBody>
      </p:sp>
      <p:pic>
        <p:nvPicPr>
          <p:cNvPr id="8" name="图片 7" descr="讨粤匪檄.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36412" y="1429000"/>
            <a:ext cx="3072349" cy="400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630723" y="1124941"/>
            <a:ext cx="6125911" cy="4039307"/>
          </a:xfrm>
          <a:prstGeom prst="rect">
            <a:avLst/>
          </a:prstGeom>
          <a:noFill/>
          <a:ln w="9525">
            <a:noFill/>
            <a:miter lim="800000"/>
          </a:ln>
        </p:spPr>
        <p:txBody>
          <a:bodyPr lIns="121917" tIns="60958" rIns="121917" bIns="60958"/>
          <a:lstStyle>
            <a:lvl1pPr marL="342900" indent="-342900">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50000"/>
              </a:lnSpc>
              <a:spcBef>
                <a:spcPct val="20000"/>
              </a:spcBef>
            </a:pPr>
            <a:r>
              <a:rPr lang="en-US" altLang="zh-CN" sz="2800" b="1" dirty="0">
                <a:solidFill>
                  <a:srgbClr val="000000"/>
                </a:solidFill>
                <a:latin typeface="宋体" panose="02010600030101010101" pitchFamily="2" charset="-122"/>
              </a:rPr>
              <a:t>     “</a:t>
            </a:r>
            <a:r>
              <a:rPr lang="zh-CN" altLang="en-US" sz="2800" b="1" dirty="0">
                <a:solidFill>
                  <a:srgbClr val="000000"/>
                </a:solidFill>
                <a:latin typeface="宋体" panose="02010600030101010101" pitchFamily="2" charset="-122"/>
              </a:rPr>
              <a:t>洪秀全起兵时，反对孔教，提倡天主教，这是不迎合中国人的心理，曾国藩即利用这种手段，扑灭了他。洪秀全的手段错了。”</a:t>
            </a:r>
          </a:p>
          <a:p>
            <a:pPr latinLnBrk="1">
              <a:lnSpc>
                <a:spcPct val="150000"/>
              </a:lnSpc>
              <a:spcBef>
                <a:spcPct val="20000"/>
              </a:spcBef>
            </a:pPr>
            <a:r>
              <a:rPr lang="en-US" altLang="zh-CN" sz="2800" b="1" dirty="0">
                <a:solidFill>
                  <a:srgbClr val="0033CC"/>
                </a:solidFill>
                <a:latin typeface="宋体" panose="02010600030101010101" pitchFamily="2" charset="-122"/>
              </a:rPr>
              <a:t>     </a:t>
            </a:r>
            <a:r>
              <a:rPr lang="en-US" altLang="zh-CN" sz="2800" b="1" dirty="0">
                <a:solidFill>
                  <a:srgbClr val="0000FF"/>
                </a:solidFill>
                <a:latin typeface="宋体" panose="02010600030101010101" pitchFamily="2" charset="-122"/>
              </a:rPr>
              <a:t> </a:t>
            </a:r>
            <a:r>
              <a:rPr lang="en-US" altLang="zh-CN" sz="2800" b="1" dirty="0" smtClean="0">
                <a:solidFill>
                  <a:srgbClr val="0000FF"/>
                </a:solidFill>
                <a:latin typeface="宋体" panose="02010600030101010101" pitchFamily="2" charset="-122"/>
              </a:rPr>
              <a:t>    </a:t>
            </a:r>
            <a:r>
              <a:rPr lang="en-US" altLang="zh-CN" b="1" dirty="0" smtClean="0">
                <a:solidFill>
                  <a:srgbClr val="0000FF"/>
                </a:solidFill>
                <a:latin typeface="宋体" panose="02010600030101010101" pitchFamily="2" charset="-122"/>
              </a:rPr>
              <a:t>——《</a:t>
            </a:r>
            <a:r>
              <a:rPr lang="zh-CN" altLang="en-US" b="1" dirty="0">
                <a:solidFill>
                  <a:srgbClr val="0000FF"/>
                </a:solidFill>
                <a:latin typeface="宋体" panose="02010600030101010101" pitchFamily="2" charset="-122"/>
              </a:rPr>
              <a:t>广州农民运动讲习所文献资料</a:t>
            </a:r>
            <a:r>
              <a:rPr lang="en-US" altLang="zh-CN" b="1" dirty="0">
                <a:solidFill>
                  <a:srgbClr val="0000FF"/>
                </a:solidFill>
                <a:latin typeface="宋体" panose="02010600030101010101" pitchFamily="2" charset="-122"/>
              </a:rPr>
              <a:t>》</a:t>
            </a:r>
            <a:r>
              <a:rPr lang="zh-CN" altLang="en-US" b="1" dirty="0" smtClean="0">
                <a:solidFill>
                  <a:srgbClr val="0000FF"/>
                </a:solidFill>
                <a:latin typeface="宋体" panose="02010600030101010101" pitchFamily="2" charset="-122"/>
              </a:rPr>
              <a:t>，</a:t>
            </a:r>
            <a:endParaRPr lang="en-US" altLang="zh-CN" b="1" dirty="0" smtClean="0">
              <a:solidFill>
                <a:srgbClr val="0000FF"/>
              </a:solidFill>
              <a:latin typeface="宋体" panose="02010600030101010101" pitchFamily="2" charset="-122"/>
            </a:endParaRPr>
          </a:p>
          <a:p>
            <a:pPr latinLnBrk="1">
              <a:lnSpc>
                <a:spcPct val="150000"/>
              </a:lnSpc>
              <a:spcBef>
                <a:spcPct val="20000"/>
              </a:spcBef>
            </a:pPr>
            <a:r>
              <a:rPr lang="en-US" altLang="zh-CN" b="1" dirty="0" smtClean="0">
                <a:solidFill>
                  <a:srgbClr val="0000FF"/>
                </a:solidFill>
                <a:latin typeface="宋体" panose="02010600030101010101" pitchFamily="2" charset="-122"/>
              </a:rPr>
              <a:t>                                 1983</a:t>
            </a:r>
            <a:r>
              <a:rPr lang="zh-CN" altLang="en-US" b="1" dirty="0">
                <a:solidFill>
                  <a:srgbClr val="0000FF"/>
                </a:solidFill>
                <a:latin typeface="宋体" panose="02010600030101010101" pitchFamily="2" charset="-122"/>
              </a:rPr>
              <a:t>年版，第</a:t>
            </a:r>
            <a:r>
              <a:rPr lang="en-US" altLang="zh-CN" b="1" dirty="0">
                <a:solidFill>
                  <a:srgbClr val="0000FF"/>
                </a:solidFill>
                <a:latin typeface="宋体" panose="02010600030101010101" pitchFamily="2" charset="-122"/>
              </a:rPr>
              <a:t>100</a:t>
            </a:r>
            <a:r>
              <a:rPr lang="zh-CN" altLang="en-US" b="1" dirty="0">
                <a:solidFill>
                  <a:srgbClr val="0000FF"/>
                </a:solidFill>
                <a:latin typeface="宋体" panose="02010600030101010101" pitchFamily="2" charset="-122"/>
              </a:rPr>
              <a:t>页。</a:t>
            </a:r>
          </a:p>
        </p:txBody>
      </p:sp>
      <p:pic>
        <p:nvPicPr>
          <p:cNvPr id="5" name="Picture 4" descr="毛泽东192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263778" y="1595403"/>
            <a:ext cx="2208029" cy="30498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976825" y="719693"/>
            <a:ext cx="4824886"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（四）宗教认知错误</a:t>
            </a:r>
          </a:p>
        </p:txBody>
      </p:sp>
      <p:sp>
        <p:nvSpPr>
          <p:cNvPr id="6" name="Rectangle 3"/>
          <p:cNvSpPr txBox="1">
            <a:spLocks noChangeArrowheads="1"/>
          </p:cNvSpPr>
          <p:nvPr/>
        </p:nvSpPr>
        <p:spPr>
          <a:xfrm>
            <a:off x="1497725" y="1552411"/>
            <a:ext cx="9412014" cy="4032956"/>
          </a:xfrm>
          <a:prstGeom prst="rect">
            <a:avLst/>
          </a:prstGeom>
        </p:spPr>
        <p:txBody>
          <a:bodyPr vert="horz" lIns="91452" tIns="45726" rIns="91452" bIns="45726" rtlCol="0">
            <a:normAutofit fontScale="90000" lnSpcReduction="20000"/>
          </a:bodyPr>
          <a:lstStyle>
            <a:lvl1pPr marL="357505" indent="-357505" algn="just" defTabSz="914400" rtl="0" eaLnBrk="1" latinLnBrk="0" hangingPunct="1">
              <a:lnSpc>
                <a:spcPct val="110000"/>
              </a:lnSpc>
              <a:spcBef>
                <a:spcPts val="600"/>
              </a:spcBef>
              <a:spcAft>
                <a:spcPts val="0"/>
              </a:spcAft>
              <a:buClr>
                <a:schemeClr val="accent1"/>
              </a:buClr>
              <a:buSzPct val="60000"/>
              <a:buFont typeface="Wingdings 2" panose="05020102010507070707" pitchFamily="18" charset="2"/>
              <a:buChar char="f"/>
              <a:defRPr lang="zh-CN" altLang="en-US" sz="2800" kern="1200" baseline="0" dirty="0" smtClean="0">
                <a:solidFill>
                  <a:schemeClr val="accent1"/>
                </a:solidFill>
                <a:latin typeface="+mn-ea"/>
                <a:ea typeface="+mn-ea"/>
                <a:cs typeface="+mn-cs"/>
              </a:defRPr>
            </a:lvl1pPr>
            <a:lvl2pPr marL="357505" indent="-357505" algn="just" defTabSz="914400" rtl="0" eaLnBrk="1" latinLnBrk="0" hangingPunct="1">
              <a:lnSpc>
                <a:spcPct val="120000"/>
              </a:lnSpc>
              <a:spcBef>
                <a:spcPts val="0"/>
              </a:spcBef>
              <a:spcAft>
                <a:spcPts val="600"/>
              </a:spcAft>
              <a:buClr>
                <a:schemeClr val="accent2">
                  <a:lumMod val="60000"/>
                  <a:lumOff val="40000"/>
                </a:schemeClr>
              </a:buClr>
              <a:buFont typeface="幼圆" panose="02010509060101010101" pitchFamily="49" charset="-122"/>
              <a:buChar char=" "/>
              <a:defRPr sz="1800" kern="1200" baseline="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Arial" panose="020B0604020202020204" pitchFamily="34" charset="0"/>
              <a:buNone/>
            </a:pPr>
            <a:r>
              <a:rPr lang="zh-CN" altLang="en-US" sz="3100" b="1" dirty="0">
                <a:solidFill>
                  <a:srgbClr val="000000"/>
                </a:solidFill>
                <a:latin typeface="宋体" pitchFamily="2" charset="-122"/>
                <a:ea typeface="宋体" pitchFamily="2" charset="-122"/>
              </a:rPr>
              <a:t>富礼赐</a:t>
            </a:r>
            <a:r>
              <a:rPr lang="en-US" altLang="zh-CN" sz="3100" b="1" dirty="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天京游记</a:t>
            </a:r>
            <a:r>
              <a:rPr lang="en-US" altLang="zh-CN" sz="3100" b="1" dirty="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a:t>
            </a:r>
            <a:endParaRPr lang="en-US" altLang="zh-CN" sz="3100" b="1" dirty="0">
              <a:latin typeface="宋体" pitchFamily="2" charset="-122"/>
              <a:ea typeface="宋体" pitchFamily="2" charset="-122"/>
            </a:endParaRPr>
          </a:p>
          <a:p>
            <a:pPr>
              <a:lnSpc>
                <a:spcPct val="150000"/>
              </a:lnSpc>
              <a:buFont typeface="Arial" panose="020B0604020202020204" pitchFamily="34" charset="0"/>
              <a:buNone/>
            </a:pPr>
            <a:r>
              <a:rPr lang="zh-CN" altLang="en-US" sz="3100" b="1" dirty="0">
                <a:solidFill>
                  <a:srgbClr val="000000"/>
                </a:solidFill>
                <a:latin typeface="宋体" pitchFamily="2" charset="-122"/>
                <a:ea typeface="宋体" pitchFamily="2" charset="-122"/>
              </a:rPr>
              <a:t>      </a:t>
            </a:r>
            <a:r>
              <a:rPr lang="zh-CN" altLang="en-US" sz="3100" b="1" dirty="0" smtClean="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天王之基督教不是什么好东西，只是一个狂人对神圣之最大的亵渎而已。而他的部下之宗教，简直是</a:t>
            </a:r>
            <a:r>
              <a:rPr lang="zh-CN" altLang="en-US" sz="3100" b="1" dirty="0">
                <a:solidFill>
                  <a:srgbClr val="0000CC"/>
                </a:solidFill>
                <a:latin typeface="宋体" pitchFamily="2" charset="-122"/>
                <a:ea typeface="宋体" pitchFamily="2" charset="-122"/>
              </a:rPr>
              <a:t>大笑话和滑稽剧</a:t>
            </a:r>
            <a:r>
              <a:rPr lang="zh-CN" altLang="en-US" sz="3100" b="1" dirty="0">
                <a:solidFill>
                  <a:srgbClr val="000000"/>
                </a:solidFill>
                <a:latin typeface="宋体" pitchFamily="2" charset="-122"/>
                <a:ea typeface="宋体" pitchFamily="2" charset="-122"/>
              </a:rPr>
              <a:t>”。</a:t>
            </a:r>
          </a:p>
          <a:p>
            <a:pPr>
              <a:lnSpc>
                <a:spcPct val="150000"/>
              </a:lnSpc>
              <a:buFont typeface="Arial" panose="020B0604020202020204" pitchFamily="34" charset="0"/>
              <a:buNone/>
            </a:pPr>
            <a:r>
              <a:rPr lang="zh-CN" altLang="en-US" sz="3100" b="1" dirty="0">
                <a:latin typeface="宋体" pitchFamily="2" charset="-122"/>
                <a:ea typeface="宋体" pitchFamily="2" charset="-122"/>
              </a:rPr>
              <a:t>     </a:t>
            </a:r>
            <a:r>
              <a:rPr lang="zh-CN" altLang="en-US" sz="3100" b="1" dirty="0" smtClean="0">
                <a:latin typeface="宋体" pitchFamily="2" charset="-122"/>
                <a:ea typeface="宋体" pitchFamily="2" charset="-122"/>
              </a:rPr>
              <a:t> </a:t>
            </a:r>
            <a:r>
              <a:rPr lang="zh-CN" altLang="en-US" sz="3100" b="1" dirty="0" smtClean="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天王</a:t>
            </a:r>
            <a:r>
              <a:rPr lang="en-US" altLang="zh-CN" sz="3100" b="1" dirty="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洪秀全</a:t>
            </a:r>
            <a:r>
              <a:rPr lang="en-US" altLang="zh-CN" sz="3100" b="1" dirty="0">
                <a:solidFill>
                  <a:srgbClr val="000000"/>
                </a:solidFill>
                <a:latin typeface="宋体" pitchFamily="2" charset="-122"/>
                <a:ea typeface="宋体" pitchFamily="2" charset="-122"/>
              </a:rPr>
              <a:t>)</a:t>
            </a:r>
            <a:r>
              <a:rPr lang="zh-CN" altLang="en-US" sz="3100" b="1" dirty="0">
                <a:solidFill>
                  <a:srgbClr val="000000"/>
                </a:solidFill>
                <a:latin typeface="宋体" pitchFamily="2" charset="-122"/>
                <a:ea typeface="宋体" pitchFamily="2" charset="-122"/>
              </a:rPr>
              <a:t>是一个最为顽固的、不能匡正的异端之徒。</a:t>
            </a:r>
            <a:r>
              <a:rPr lang="zh-CN" altLang="en-US" sz="3100" b="1" dirty="0">
                <a:solidFill>
                  <a:srgbClr val="CC3300"/>
                </a:solidFill>
                <a:latin typeface="宋体" pitchFamily="2" charset="-122"/>
                <a:ea typeface="宋体" pitchFamily="2" charset="-122"/>
              </a:rPr>
              <a:t>天主教教皇如有权治他，早就把他烧死了！”</a:t>
            </a:r>
          </a:p>
          <a:p>
            <a:pPr algn="r">
              <a:lnSpc>
                <a:spcPct val="150000"/>
              </a:lnSpc>
              <a:buFont typeface="Arial" panose="020B0604020202020204" pitchFamily="34" charset="0"/>
              <a:buNone/>
            </a:pPr>
            <a:r>
              <a:rPr lang="zh-CN" altLang="en-US" sz="2000" b="1" dirty="0">
                <a:solidFill>
                  <a:srgbClr val="0000FF"/>
                </a:solidFill>
                <a:latin typeface="宋体" pitchFamily="2" charset="-122"/>
                <a:ea typeface="宋体" pitchFamily="2" charset="-122"/>
              </a:rPr>
              <a:t>              </a:t>
            </a:r>
            <a:r>
              <a:rPr lang="en-US" altLang="zh-CN" sz="2000" b="1" dirty="0">
                <a:solidFill>
                  <a:srgbClr val="0000FF"/>
                </a:solidFill>
                <a:latin typeface="宋体" pitchFamily="2" charset="-122"/>
                <a:ea typeface="宋体" pitchFamily="2" charset="-122"/>
              </a:rPr>
              <a:t>——《</a:t>
            </a:r>
            <a:r>
              <a:rPr lang="zh-CN" altLang="en-US" sz="2000" b="1" dirty="0">
                <a:solidFill>
                  <a:srgbClr val="0000FF"/>
                </a:solidFill>
                <a:latin typeface="宋体" pitchFamily="2" charset="-122"/>
                <a:ea typeface="宋体" pitchFamily="2" charset="-122"/>
              </a:rPr>
              <a:t>太平天国</a:t>
            </a:r>
            <a:r>
              <a:rPr lang="en-US" altLang="zh-CN" sz="2000" b="1" dirty="0">
                <a:solidFill>
                  <a:srgbClr val="0000FF"/>
                </a:solidFill>
                <a:latin typeface="宋体" pitchFamily="2" charset="-122"/>
                <a:ea typeface="宋体" pitchFamily="2" charset="-122"/>
              </a:rPr>
              <a:t>》</a:t>
            </a:r>
            <a:r>
              <a:rPr lang="zh-CN" altLang="en-US" sz="2000" b="1" dirty="0">
                <a:solidFill>
                  <a:srgbClr val="0000FF"/>
                </a:solidFill>
                <a:latin typeface="宋体" pitchFamily="2" charset="-122"/>
                <a:ea typeface="宋体" pitchFamily="2" charset="-122"/>
              </a:rPr>
              <a:t>（六），上海人民出版社</a:t>
            </a:r>
            <a:r>
              <a:rPr lang="en-US" altLang="zh-CN" sz="2000" b="1" dirty="0">
                <a:solidFill>
                  <a:srgbClr val="0000FF"/>
                </a:solidFill>
                <a:latin typeface="宋体" pitchFamily="2" charset="-122"/>
                <a:ea typeface="宋体" pitchFamily="2" charset="-122"/>
              </a:rPr>
              <a:t>1957</a:t>
            </a:r>
            <a:r>
              <a:rPr lang="zh-CN" altLang="en-US" sz="2000" b="1" dirty="0">
                <a:solidFill>
                  <a:srgbClr val="0000FF"/>
                </a:solidFill>
                <a:latin typeface="宋体" pitchFamily="2" charset="-122"/>
                <a:ea typeface="宋体" pitchFamily="2" charset="-122"/>
              </a:rPr>
              <a:t>年版，第</a:t>
            </a:r>
            <a:r>
              <a:rPr lang="en-US" altLang="zh-CN" sz="2000" b="1" dirty="0">
                <a:solidFill>
                  <a:srgbClr val="0000FF"/>
                </a:solidFill>
                <a:latin typeface="宋体" pitchFamily="2" charset="-122"/>
                <a:ea typeface="宋体" pitchFamily="2" charset="-122"/>
              </a:rPr>
              <a:t>950</a:t>
            </a:r>
            <a:r>
              <a:rPr lang="zh-CN" altLang="en-US" sz="2000" b="1" dirty="0">
                <a:solidFill>
                  <a:srgbClr val="0000FF"/>
                </a:solidFill>
                <a:latin typeface="宋体" pitchFamily="2" charset="-122"/>
                <a:ea typeface="宋体" pitchFamily="2" charset="-122"/>
              </a:rPr>
              <a:t>页。</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3196" y="1155346"/>
            <a:ext cx="2231438" cy="763282"/>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问题导入：</a:t>
            </a:r>
          </a:p>
        </p:txBody>
      </p:sp>
      <p:sp>
        <p:nvSpPr>
          <p:cNvPr id="3" name="文本框 2"/>
          <p:cNvSpPr txBox="1"/>
          <p:nvPr/>
        </p:nvSpPr>
        <p:spPr>
          <a:xfrm>
            <a:off x="4666874" y="3572496"/>
            <a:ext cx="5959085" cy="2043632"/>
          </a:xfrm>
          <a:prstGeom prst="rect">
            <a:avLst/>
          </a:prstGeom>
          <a:noFill/>
        </p:spPr>
        <p:txBody>
          <a:bodyPr wrap="square" lIns="121917" tIns="60958" rIns="121917" bIns="60958" rtlCol="0">
            <a:spAutoFit/>
          </a:bodyPr>
          <a:lstStyle/>
          <a:p>
            <a:pPr>
              <a:lnSpc>
                <a:spcPct val="130000"/>
              </a:lnSpc>
            </a:pPr>
            <a:r>
              <a:rPr lang="zh-CN" altLang="en-US" sz="2400" b="1" dirty="0" smtClean="0">
                <a:latin typeface="宋体" pitchFamily="2" charset="-122"/>
                <a:ea typeface="宋体" pitchFamily="2" charset="-122"/>
              </a:rPr>
              <a:t>    太平天国运动是</a:t>
            </a:r>
            <a:r>
              <a:rPr lang="en-US" altLang="zh-CN" sz="2400" b="1" dirty="0" smtClean="0">
                <a:latin typeface="宋体" pitchFamily="2" charset="-122"/>
                <a:ea typeface="宋体" pitchFamily="2" charset="-122"/>
              </a:rPr>
              <a:t>1851</a:t>
            </a:r>
            <a:r>
              <a:rPr lang="zh-CN" altLang="en-US" sz="2400" b="1" dirty="0" smtClean="0">
                <a:latin typeface="宋体" pitchFamily="2" charset="-122"/>
                <a:ea typeface="宋体" pitchFamily="2" charset="-122"/>
              </a:rPr>
              <a:t>年至</a:t>
            </a:r>
            <a:r>
              <a:rPr lang="en-US" altLang="zh-CN" sz="2400" b="1" dirty="0" smtClean="0">
                <a:latin typeface="宋体" pitchFamily="2" charset="-122"/>
                <a:ea typeface="宋体" pitchFamily="2" charset="-122"/>
              </a:rPr>
              <a:t>1864</a:t>
            </a:r>
            <a:r>
              <a:rPr lang="zh-CN" altLang="en-US" sz="2400" b="1" dirty="0" smtClean="0">
                <a:latin typeface="宋体" pitchFamily="2" charset="-122"/>
                <a:ea typeface="宋体" pitchFamily="2" charset="-122"/>
              </a:rPr>
              <a:t>年，由洪秀全等人从广西金田村率先发起的反对清朝封建统治和外国资本主义侵略的农民起义战争，是旧式农民起义的最高峰。 </a:t>
            </a:r>
            <a:endParaRPr kumimoji="1" lang="zh-CN" altLang="en-US" sz="2400" b="1" dirty="0">
              <a:latin typeface="宋体" pitchFamily="2" charset="-122"/>
              <a:ea typeface="宋体" pitchFamily="2" charset="-122"/>
            </a:endParaRPr>
          </a:p>
        </p:txBody>
      </p:sp>
      <p:pic>
        <p:nvPicPr>
          <p:cNvPr id="7" name="Picture 3">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67048" y="3508292"/>
            <a:ext cx="1724597" cy="2737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AutoShape 4"/>
          <p:cNvSpPr>
            <a:spLocks noChangeArrowheads="1"/>
          </p:cNvSpPr>
          <p:nvPr/>
        </p:nvSpPr>
        <p:spPr bwMode="auto">
          <a:xfrm>
            <a:off x="3712867" y="548122"/>
            <a:ext cx="4465277" cy="2737405"/>
          </a:xfrm>
          <a:prstGeom prst="cloudCallout">
            <a:avLst>
              <a:gd name="adj1" fmla="val -43750"/>
              <a:gd name="adj2" fmla="val 70000"/>
            </a:avLst>
          </a:prstGeom>
          <a:solidFill>
            <a:schemeClr val="accent6">
              <a:lumMod val="40000"/>
              <a:lumOff val="60000"/>
            </a:schemeClr>
          </a:solidFill>
          <a:ln w="9525">
            <a:solidFill>
              <a:schemeClr val="tx1"/>
            </a:solidFill>
            <a:round/>
          </a:ln>
          <a:effectLst/>
        </p:spPr>
        <p:txBody>
          <a:bodyPr lIns="121917" tIns="60958" rIns="121917" bIns="60958"/>
          <a:lstStyle/>
          <a:p>
            <a:pPr algn="ctr">
              <a:lnSpc>
                <a:spcPct val="150000"/>
              </a:lnSpc>
            </a:pPr>
            <a:r>
              <a:rPr lang="zh-CN" altLang="en-US" sz="2800" b="1" dirty="0" smtClean="0">
                <a:solidFill>
                  <a:srgbClr val="C00000"/>
                </a:solidFill>
                <a:latin typeface="宋体" pitchFamily="2" charset="-122"/>
                <a:ea typeface="宋体" pitchFamily="2" charset="-122"/>
              </a:rPr>
              <a:t>太平天国运动对中华民族伟大复兴有何贡献？</a:t>
            </a:r>
          </a:p>
          <a:p>
            <a:pPr algn="ctr">
              <a:lnSpc>
                <a:spcPct val="150000"/>
              </a:lnSpc>
            </a:pPr>
            <a:endParaRPr lang="zh-CN" altLang="en-US" sz="2800" dirty="0">
              <a:latin typeface="宋体" pitchFamily="2" charset="-122"/>
              <a:ea typeface="宋体" pitchFamily="2" charset="-122"/>
            </a:endParaRPr>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538249" y="674535"/>
            <a:ext cx="9376369" cy="766897"/>
          </a:xfrm>
          <a:prstGeom prst="rect">
            <a:avLst/>
          </a:prstGeom>
        </p:spPr>
        <p:txBody>
          <a:bodyPr vert="horz" lIns="91452" tIns="45726" rIns="91452" bIns="45726" rtlCol="0">
            <a:noAutofit/>
          </a:bodyPr>
          <a:lstStyle>
            <a:lvl1pPr marL="357505" indent="-357505" algn="just" defTabSz="914400" rtl="0" eaLnBrk="1" latinLnBrk="0" hangingPunct="1">
              <a:lnSpc>
                <a:spcPct val="110000"/>
              </a:lnSpc>
              <a:spcBef>
                <a:spcPts val="600"/>
              </a:spcBef>
              <a:spcAft>
                <a:spcPts val="0"/>
              </a:spcAft>
              <a:buClr>
                <a:schemeClr val="accent1"/>
              </a:buClr>
              <a:buSzPct val="60000"/>
              <a:buFont typeface="Wingdings 2" panose="05020102010507070707" pitchFamily="18" charset="2"/>
              <a:buChar char="f"/>
              <a:defRPr lang="zh-CN" altLang="en-US" sz="2800" kern="1200" baseline="0" dirty="0" smtClean="0">
                <a:solidFill>
                  <a:schemeClr val="accent1"/>
                </a:solidFill>
                <a:latin typeface="+mn-ea"/>
                <a:ea typeface="+mn-ea"/>
                <a:cs typeface="+mn-cs"/>
              </a:defRPr>
            </a:lvl1pPr>
            <a:lvl2pPr marL="357505" indent="-357505" algn="just" defTabSz="914400" rtl="0" eaLnBrk="1" latinLnBrk="0" hangingPunct="1">
              <a:lnSpc>
                <a:spcPct val="120000"/>
              </a:lnSpc>
              <a:spcBef>
                <a:spcPts val="0"/>
              </a:spcBef>
              <a:spcAft>
                <a:spcPts val="600"/>
              </a:spcAft>
              <a:buClr>
                <a:schemeClr val="accent2">
                  <a:lumMod val="60000"/>
                  <a:lumOff val="40000"/>
                </a:schemeClr>
              </a:buClr>
              <a:buFont typeface="幼圆" panose="02010509060101010101" pitchFamily="49" charset="-122"/>
              <a:buChar char=" "/>
              <a:defRPr sz="1800" kern="1200" baseline="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zh-CN" altLang="en-US" b="1" dirty="0">
                <a:solidFill>
                  <a:srgbClr val="000000"/>
                </a:solidFill>
                <a:latin typeface="宋体" pitchFamily="2" charset="-122"/>
                <a:ea typeface="宋体" pitchFamily="2" charset="-122"/>
              </a:rPr>
              <a:t>太平天国信仰“西方”上帝</a:t>
            </a:r>
            <a:r>
              <a:rPr lang="en-US" altLang="zh-CN" b="1" dirty="0">
                <a:solidFill>
                  <a:srgbClr val="000000"/>
                </a:solidFill>
                <a:latin typeface="宋体" pitchFamily="2" charset="-122"/>
                <a:ea typeface="宋体" pitchFamily="2" charset="-122"/>
              </a:rPr>
              <a:t>,</a:t>
            </a:r>
            <a:r>
              <a:rPr lang="zh-CN" altLang="en-US" b="1" dirty="0">
                <a:solidFill>
                  <a:srgbClr val="000000"/>
                </a:solidFill>
                <a:latin typeface="宋体" pitchFamily="2" charset="-122"/>
                <a:ea typeface="宋体" pitchFamily="2" charset="-122"/>
              </a:rPr>
              <a:t>对西方侵略者缺乏理性认识</a:t>
            </a:r>
          </a:p>
        </p:txBody>
      </p:sp>
      <p:pic>
        <p:nvPicPr>
          <p:cNvPr id="5" name="Picture 5" descr="c:\users\zqj\appdata\roaming\360se6\User Data\temp\s3254604.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2466" y="604061"/>
            <a:ext cx="1919945" cy="25017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2427628" y="1209705"/>
            <a:ext cx="7665019" cy="19465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1917" tIns="60958" rIns="121917" bIns="60958"/>
          <a:lstStyle>
            <a:lvl1pPr marL="342900" indent="-342900">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90000"/>
              </a:lnSpc>
              <a:spcBef>
                <a:spcPct val="20000"/>
              </a:spcBef>
            </a:pPr>
            <a:r>
              <a:rPr lang="zh-CN" altLang="en-US" sz="2800" b="1" dirty="0">
                <a:solidFill>
                  <a:srgbClr val="000000"/>
                </a:solidFill>
                <a:latin typeface="宋体" pitchFamily="2" charset="-122"/>
              </a:rPr>
              <a:t>“洋兄弟受了清妖的欺侮</a:t>
            </a:r>
            <a:r>
              <a:rPr lang="en-US" altLang="zh-CN" sz="2800" b="1" dirty="0">
                <a:solidFill>
                  <a:srgbClr val="000000"/>
                </a:solidFill>
                <a:latin typeface="宋体" pitchFamily="2" charset="-122"/>
              </a:rPr>
              <a:t>”</a:t>
            </a:r>
          </a:p>
          <a:p>
            <a:pPr algn="r" latinLnBrk="1">
              <a:lnSpc>
                <a:spcPct val="190000"/>
              </a:lnSpc>
              <a:spcBef>
                <a:spcPct val="20000"/>
              </a:spcBef>
            </a:pPr>
            <a:r>
              <a:rPr lang="en-US" altLang="zh-CN" b="1" dirty="0">
                <a:solidFill>
                  <a:srgbClr val="0000FF"/>
                </a:solidFill>
                <a:latin typeface="宋体" pitchFamily="2" charset="-122"/>
              </a:rPr>
              <a:t>   </a:t>
            </a:r>
            <a:r>
              <a:rPr lang="en-US" altLang="zh-CN" sz="2000" b="1" dirty="0">
                <a:solidFill>
                  <a:srgbClr val="0000FF"/>
                </a:solidFill>
                <a:latin typeface="宋体" pitchFamily="2" charset="-122"/>
              </a:rPr>
              <a:t>——</a:t>
            </a:r>
            <a:r>
              <a:rPr lang="zh-CN" altLang="en-US" sz="2000" b="1" dirty="0">
                <a:solidFill>
                  <a:srgbClr val="0000FF"/>
                </a:solidFill>
                <a:latin typeface="宋体" pitchFamily="2" charset="-122"/>
              </a:rPr>
              <a:t>《天平天国文书汇编》，中华书局</a:t>
            </a:r>
            <a:r>
              <a:rPr lang="en-US" altLang="zh-CN" sz="2000" b="1" dirty="0">
                <a:solidFill>
                  <a:srgbClr val="0000FF"/>
                </a:solidFill>
                <a:latin typeface="宋体" pitchFamily="2" charset="-122"/>
              </a:rPr>
              <a:t>1979</a:t>
            </a:r>
            <a:r>
              <a:rPr lang="zh-CN" altLang="en-US" sz="2000" b="1" dirty="0">
                <a:solidFill>
                  <a:srgbClr val="0000FF"/>
                </a:solidFill>
                <a:latin typeface="宋体" pitchFamily="2" charset="-122"/>
              </a:rPr>
              <a:t>年版，第</a:t>
            </a:r>
            <a:r>
              <a:rPr lang="en-US" altLang="zh-CN" sz="2000" b="1" dirty="0">
                <a:solidFill>
                  <a:srgbClr val="0000FF"/>
                </a:solidFill>
                <a:latin typeface="宋体" pitchFamily="2" charset="-122"/>
              </a:rPr>
              <a:t>295</a:t>
            </a:r>
            <a:r>
              <a:rPr lang="zh-CN" altLang="en-US" sz="2000" b="1" dirty="0">
                <a:solidFill>
                  <a:srgbClr val="0000FF"/>
                </a:solidFill>
                <a:latin typeface="宋体" pitchFamily="2" charset="-122"/>
              </a:rPr>
              <a:t>页。</a:t>
            </a:r>
          </a:p>
          <a:p>
            <a:pPr latinLnBrk="1">
              <a:lnSpc>
                <a:spcPct val="150000"/>
              </a:lnSpc>
              <a:spcBef>
                <a:spcPct val="20000"/>
              </a:spcBef>
            </a:pPr>
            <a:endParaRPr lang="zh-CN" altLang="en-US" b="1" dirty="0">
              <a:solidFill>
                <a:srgbClr val="0000FF"/>
              </a:solidFill>
              <a:latin typeface="宋体" pitchFamily="2" charset="-122"/>
            </a:endParaRPr>
          </a:p>
        </p:txBody>
      </p:sp>
      <p:pic>
        <p:nvPicPr>
          <p:cNvPr id="6" name="Picture 7" descr="c:\users\zqj\appdata\roaming\360se6\User Data\temp\1_03.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834502" y="3039652"/>
            <a:ext cx="3788103" cy="27778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矩形 4"/>
          <p:cNvSpPr>
            <a:spLocks noChangeArrowheads="1"/>
          </p:cNvSpPr>
          <p:nvPr/>
        </p:nvSpPr>
        <p:spPr bwMode="auto">
          <a:xfrm>
            <a:off x="409903" y="3352734"/>
            <a:ext cx="7204842" cy="27638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50000"/>
              </a:lnSpc>
              <a:spcBef>
                <a:spcPct val="20000"/>
              </a:spcBef>
            </a:pPr>
            <a:r>
              <a:rPr lang="zh-CN" altLang="en-US" sz="2800" b="1" dirty="0">
                <a:solidFill>
                  <a:srgbClr val="000066"/>
                </a:solidFill>
                <a:latin typeface="宋体" pitchFamily="2" charset="-122"/>
              </a:rPr>
              <a:t>      </a:t>
            </a:r>
            <a:r>
              <a:rPr lang="zh-CN" altLang="en-US" sz="2800" b="1" dirty="0">
                <a:solidFill>
                  <a:srgbClr val="000000"/>
                </a:solidFill>
                <a:latin typeface="宋体" pitchFamily="2" charset="-122"/>
              </a:rPr>
              <a:t>在上海城下，当忠王李秀成和他的卫队遭到西方军队背信弃义的突然袭击时，竟然惊呆了，一动不动听凭刽子手们射杀。</a:t>
            </a:r>
          </a:p>
          <a:p>
            <a:pPr algn="r" latinLnBrk="1">
              <a:lnSpc>
                <a:spcPct val="150000"/>
              </a:lnSpc>
              <a:spcBef>
                <a:spcPct val="20000"/>
              </a:spcBef>
            </a:pPr>
            <a:r>
              <a:rPr lang="en-US" altLang="zh-CN" sz="2800" b="1" dirty="0">
                <a:solidFill>
                  <a:srgbClr val="000066"/>
                </a:solidFill>
                <a:latin typeface="宋体" pitchFamily="2" charset="-122"/>
              </a:rPr>
              <a:t>  </a:t>
            </a:r>
            <a:r>
              <a:rPr lang="en-US" altLang="zh-CN" sz="2000" b="1" dirty="0">
                <a:solidFill>
                  <a:srgbClr val="0000CC"/>
                </a:solidFill>
                <a:latin typeface="宋体" pitchFamily="2" charset="-122"/>
              </a:rPr>
              <a:t>——《</a:t>
            </a:r>
            <a:r>
              <a:rPr lang="zh-CN" altLang="en-US" sz="2000" b="1" dirty="0">
                <a:solidFill>
                  <a:srgbClr val="0000CC"/>
                </a:solidFill>
                <a:latin typeface="宋体" pitchFamily="2" charset="-122"/>
              </a:rPr>
              <a:t>北华捷报</a:t>
            </a:r>
            <a:r>
              <a:rPr lang="en-US" altLang="zh-CN" sz="2000" b="1" dirty="0">
                <a:solidFill>
                  <a:srgbClr val="0000CC"/>
                </a:solidFill>
                <a:latin typeface="宋体" pitchFamily="2" charset="-122"/>
              </a:rPr>
              <a:t>》1860.8.25</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81481" y="544177"/>
            <a:ext cx="4063486" cy="861770"/>
          </a:xfrm>
          <a:prstGeom prst="rect">
            <a:avLst/>
          </a:prstGeom>
          <a:noFill/>
        </p:spPr>
        <p:txBody>
          <a:bodyPr wrap="square" lIns="121917" tIns="60958" rIns="121917" bIns="60958" rtlCol="0">
            <a:spAutoFit/>
          </a:bodyPr>
          <a:lstStyle/>
          <a:p>
            <a:pPr algn="ctr">
              <a:lnSpc>
                <a:spcPct val="150000"/>
              </a:lnSpc>
            </a:pPr>
            <a:r>
              <a:rPr lang="zh-CN" altLang="en-US" sz="3200" b="1" dirty="0">
                <a:solidFill>
                  <a:srgbClr val="FF0000"/>
                </a:solidFill>
                <a:latin typeface="宋体" panose="02010600030101010101" pitchFamily="2" charset="-122"/>
                <a:ea typeface="宋体" panose="02010600030101010101" pitchFamily="2" charset="-122"/>
              </a:rPr>
              <a:t>三、</a:t>
            </a:r>
            <a:r>
              <a:rPr kumimoji="1" lang="zh-CN" altLang="en-US" sz="3200" b="1" dirty="0">
                <a:solidFill>
                  <a:srgbClr val="FF0000"/>
                </a:solidFill>
                <a:latin typeface="宋体" panose="02010600030101010101" pitchFamily="2" charset="-122"/>
                <a:ea typeface="宋体" panose="02010600030101010101" pitchFamily="2" charset="-122"/>
              </a:rPr>
              <a:t>军事战略失误</a:t>
            </a:r>
            <a:endParaRPr lang="zh-CN" altLang="en-US" sz="3200" b="1" dirty="0">
              <a:solidFill>
                <a:srgbClr val="FF0000"/>
              </a:solidFill>
              <a:latin typeface="宋体" panose="02010600030101010101" pitchFamily="2" charset="-122"/>
              <a:ea typeface="宋体" panose="02010600030101010101" pitchFamily="2" charset="-122"/>
            </a:endParaRPr>
          </a:p>
        </p:txBody>
      </p:sp>
      <p:sp>
        <p:nvSpPr>
          <p:cNvPr id="6" name="Rectangle 6"/>
          <p:cNvSpPr>
            <a:spLocks noChangeArrowheads="1"/>
          </p:cNvSpPr>
          <p:nvPr/>
        </p:nvSpPr>
        <p:spPr bwMode="auto">
          <a:xfrm>
            <a:off x="1652661" y="1752039"/>
            <a:ext cx="8617676" cy="1831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nchor="b">
            <a:spAutoFit/>
          </a:bodyPr>
          <a:lstStyle/>
          <a:p>
            <a:pPr>
              <a:lnSpc>
                <a:spcPct val="150000"/>
              </a:lnSpc>
            </a:pPr>
            <a:r>
              <a:rPr lang="zh-CN" altLang="en-US" b="1" dirty="0">
                <a:solidFill>
                  <a:srgbClr val="000000"/>
                </a:solidFill>
                <a:latin typeface="宋体" pitchFamily="2" charset="-122"/>
                <a:ea typeface="宋体" pitchFamily="2" charset="-122"/>
              </a:rPr>
              <a:t>    </a:t>
            </a:r>
            <a:r>
              <a:rPr lang="zh-CN" altLang="en-US" sz="2800" b="1" dirty="0">
                <a:solidFill>
                  <a:srgbClr val="000000"/>
                </a:solidFill>
                <a:latin typeface="宋体" pitchFamily="2" charset="-122"/>
                <a:ea typeface="宋体" pitchFamily="2" charset="-122"/>
              </a:rPr>
              <a:t>南京必须“以安徽、湖北、江西为大供给所，且不能一刻忘情于湖南。其注意上游，若婴儿之仰乳哺”。</a:t>
            </a:r>
            <a:endParaRPr lang="en-US" altLang="zh-CN" sz="2800" b="1" dirty="0">
              <a:solidFill>
                <a:srgbClr val="000000"/>
              </a:solidFill>
              <a:latin typeface="宋体" pitchFamily="2" charset="-122"/>
              <a:ea typeface="宋体" pitchFamily="2" charset="-122"/>
            </a:endParaRPr>
          </a:p>
          <a:p>
            <a:pPr algn="r">
              <a:lnSpc>
                <a:spcPct val="150000"/>
              </a:lnSpc>
            </a:pPr>
            <a:r>
              <a:rPr lang="en-US" altLang="zh-CN" b="1" dirty="0">
                <a:solidFill>
                  <a:srgbClr val="0000FF"/>
                </a:solidFill>
                <a:latin typeface="宋体" pitchFamily="2" charset="-122"/>
                <a:ea typeface="宋体" pitchFamily="2" charset="-122"/>
              </a:rPr>
              <a:t>——《</a:t>
            </a:r>
            <a:r>
              <a:rPr lang="zh-CN" altLang="en-US" b="1" dirty="0">
                <a:solidFill>
                  <a:srgbClr val="0000FF"/>
                </a:solidFill>
                <a:latin typeface="宋体" pitchFamily="2" charset="-122"/>
                <a:ea typeface="宋体" pitchFamily="2" charset="-122"/>
              </a:rPr>
              <a:t>贼情汇纂</a:t>
            </a:r>
            <a:r>
              <a:rPr lang="en-US" altLang="zh-CN" b="1" dirty="0">
                <a:solidFill>
                  <a:srgbClr val="0000FF"/>
                </a:solidFill>
                <a:latin typeface="宋体" pitchFamily="2" charset="-122"/>
                <a:ea typeface="宋体" pitchFamily="2" charset="-122"/>
              </a:rPr>
              <a:t>》</a:t>
            </a:r>
            <a:endParaRPr lang="zh-CN" altLang="en-US" b="1" dirty="0">
              <a:solidFill>
                <a:srgbClr val="0000FF"/>
              </a:solidFill>
              <a:latin typeface="宋体" pitchFamily="2" charset="-122"/>
              <a:ea typeface="宋体" pitchFamily="2" charset="-122"/>
            </a:endParaRPr>
          </a:p>
        </p:txBody>
      </p:sp>
      <p:sp>
        <p:nvSpPr>
          <p:cNvPr id="2" name="文本框 1"/>
          <p:cNvSpPr txBox="1"/>
          <p:nvPr/>
        </p:nvSpPr>
        <p:spPr>
          <a:xfrm>
            <a:off x="2142380" y="1306907"/>
            <a:ext cx="5689627" cy="603816"/>
          </a:xfrm>
          <a:prstGeom prst="rect">
            <a:avLst/>
          </a:prstGeom>
          <a:noFill/>
        </p:spPr>
        <p:txBody>
          <a:bodyPr wrap="square" lIns="121917" tIns="60958" rIns="121917" bIns="60958" rtlCol="0">
            <a:spAutoFit/>
          </a:bodyPr>
          <a:lstStyle/>
          <a:p>
            <a:pPr>
              <a:lnSpc>
                <a:spcPct val="130000"/>
              </a:lnSpc>
            </a:pPr>
            <a:r>
              <a:rPr kumimoji="1" lang="zh-CN" altLang="en-US" sz="2800" b="1" dirty="0">
                <a:solidFill>
                  <a:srgbClr val="0000FF"/>
                </a:solidFill>
                <a:latin typeface="宋体" panose="02010600030101010101" pitchFamily="2" charset="-122"/>
                <a:ea typeface="宋体" panose="02010600030101010101" pitchFamily="2" charset="-122"/>
              </a:rPr>
              <a:t>定都南京：由攻到守</a:t>
            </a:r>
          </a:p>
        </p:txBody>
      </p:sp>
      <p:sp>
        <p:nvSpPr>
          <p:cNvPr id="5" name="文本框 4">
            <a:extLst>
              <a:ext uri="{FF2B5EF4-FFF2-40B4-BE49-F238E27FC236}">
                <a16:creationId xmlns="" xmlns:a16="http://schemas.microsoft.com/office/drawing/2014/main" id="{A4D3B847-B890-0F46-9A06-E857ADB02E35}"/>
              </a:ext>
            </a:extLst>
          </p:cNvPr>
          <p:cNvSpPr txBox="1"/>
          <p:nvPr/>
        </p:nvSpPr>
        <p:spPr>
          <a:xfrm>
            <a:off x="2110848" y="3416976"/>
            <a:ext cx="6336704" cy="603816"/>
          </a:xfrm>
          <a:prstGeom prst="rect">
            <a:avLst/>
          </a:prstGeom>
          <a:noFill/>
        </p:spPr>
        <p:txBody>
          <a:bodyPr wrap="square" lIns="121917" tIns="60958" rIns="121917" bIns="60958" rtlCol="0">
            <a:spAutoFit/>
          </a:bodyPr>
          <a:lstStyle/>
          <a:p>
            <a:pPr>
              <a:lnSpc>
                <a:spcPct val="130000"/>
              </a:lnSpc>
            </a:pPr>
            <a:r>
              <a:rPr kumimoji="1" lang="zh-CN" altLang="en-US" sz="2800" b="1" dirty="0">
                <a:solidFill>
                  <a:srgbClr val="0000FF"/>
                </a:solidFill>
                <a:latin typeface="宋体" panose="02010600030101010101" pitchFamily="2" charset="-122"/>
                <a:ea typeface="宋体" panose="02010600030101010101" pitchFamily="2" charset="-122"/>
              </a:rPr>
              <a:t>北伐西征：隔靴搔痒，陷入消耗</a:t>
            </a:r>
          </a:p>
        </p:txBody>
      </p:sp>
      <p:sp>
        <p:nvSpPr>
          <p:cNvPr id="7" name="Rectangle 6">
            <a:extLst>
              <a:ext uri="{FF2B5EF4-FFF2-40B4-BE49-F238E27FC236}">
                <a16:creationId xmlns="" xmlns:a16="http://schemas.microsoft.com/office/drawing/2014/main" id="{2D4D055C-169A-7540-952A-893286F3138B}"/>
              </a:ext>
            </a:extLst>
          </p:cNvPr>
          <p:cNvSpPr>
            <a:spLocks noChangeArrowheads="1"/>
          </p:cNvSpPr>
          <p:nvPr/>
        </p:nvSpPr>
        <p:spPr bwMode="auto">
          <a:xfrm>
            <a:off x="2095085" y="3967238"/>
            <a:ext cx="8184033" cy="20620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nchor="b">
            <a:spAutoFit/>
          </a:bodyPr>
          <a:lstStyle/>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林凤祥、李开芳率</a:t>
            </a:r>
            <a:r>
              <a:rPr lang="en-US" altLang="zh-CN" sz="2800" b="1" dirty="0">
                <a:solidFill>
                  <a:srgbClr val="000000"/>
                </a:solidFill>
                <a:latin typeface="宋体" panose="02010600030101010101" pitchFamily="2" charset="-122"/>
                <a:ea typeface="宋体" panose="02010600030101010101" pitchFamily="2" charset="-122"/>
              </a:rPr>
              <a:t>2</a:t>
            </a:r>
            <a:r>
              <a:rPr lang="zh-CN" altLang="en-US" sz="2800" b="1" dirty="0">
                <a:solidFill>
                  <a:srgbClr val="000000"/>
                </a:solidFill>
                <a:latin typeface="宋体" panose="02010600030101010101" pitchFamily="2" charset="-122"/>
                <a:ea typeface="宋体" panose="02010600030101010101" pitchFamily="2" charset="-122"/>
              </a:rPr>
              <a:t>万“老兄弟”北伐，后援不继，全军覆没。</a:t>
            </a:r>
            <a:endParaRPr lang="en-US" altLang="zh-CN" sz="2800" b="1" dirty="0">
              <a:solidFill>
                <a:srgbClr val="000000"/>
              </a:solidFill>
              <a:latin typeface="宋体" panose="02010600030101010101" pitchFamily="2" charset="-122"/>
              <a:ea typeface="宋体" panose="02010600030101010101" pitchFamily="2" charset="-122"/>
            </a:endParaRP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西征，战术上的巨大成功，无法抵消战略上的失败。</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666043" y="698335"/>
            <a:ext cx="6113130" cy="861770"/>
          </a:xfrm>
          <a:prstGeom prst="rect">
            <a:avLst/>
          </a:prstGeom>
          <a:noFill/>
        </p:spPr>
        <p:txBody>
          <a:bodyPr wrap="square" lIns="121917" tIns="60958" rIns="121917" bIns="60958" rtlCol="0">
            <a:spAutoFit/>
          </a:bodyPr>
          <a:lstStyle/>
          <a:p>
            <a:pPr algn="ctr">
              <a:lnSpc>
                <a:spcPct val="150000"/>
              </a:lnSpc>
            </a:pPr>
            <a:r>
              <a:rPr lang="zh-CN" altLang="en-US" sz="3200" b="1" dirty="0">
                <a:solidFill>
                  <a:srgbClr val="FF0000"/>
                </a:solidFill>
                <a:latin typeface="宋体" panose="02010600030101010101" pitchFamily="2" charset="-122"/>
                <a:ea typeface="宋体" panose="02010600030101010101" pitchFamily="2" charset="-122"/>
              </a:rPr>
              <a:t>四、</a:t>
            </a:r>
            <a:r>
              <a:rPr kumimoji="1" lang="zh-CN" altLang="en-US" sz="3200" b="1" dirty="0">
                <a:solidFill>
                  <a:srgbClr val="FF0000"/>
                </a:solidFill>
                <a:latin typeface="宋体" panose="02010600030101010101" pitchFamily="2" charset="-122"/>
                <a:ea typeface="宋体" panose="02010600030101010101" pitchFamily="2" charset="-122"/>
              </a:rPr>
              <a:t>中外反动势力联合镇压</a:t>
            </a:r>
            <a:endParaRPr lang="zh-CN" altLang="en-US" sz="3200" b="1" dirty="0">
              <a:solidFill>
                <a:srgbClr val="FF0000"/>
              </a:solidFill>
              <a:latin typeface="宋体" panose="02010600030101010101" pitchFamily="2" charset="-122"/>
              <a:ea typeface="宋体" panose="02010600030101010101" pitchFamily="2" charset="-122"/>
            </a:endParaRPr>
          </a:p>
        </p:txBody>
      </p:sp>
      <p:sp>
        <p:nvSpPr>
          <p:cNvPr id="6" name="Rectangle 6"/>
          <p:cNvSpPr>
            <a:spLocks noChangeArrowheads="1"/>
          </p:cNvSpPr>
          <p:nvPr/>
        </p:nvSpPr>
        <p:spPr bwMode="auto">
          <a:xfrm>
            <a:off x="1538882" y="2078645"/>
            <a:ext cx="10017242" cy="39001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917" tIns="60958" rIns="121917" bIns="60958" anchor="b">
            <a:spAutoFit/>
          </a:bodyPr>
          <a:lstStyle/>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清朝确认中英</a:t>
            </a:r>
            <a:r>
              <a:rPr lang="en-US" altLang="zh-CN" sz="2800" b="1" dirty="0">
                <a:solidFill>
                  <a:srgbClr val="000000"/>
                </a:solidFill>
                <a:latin typeface="宋体" panose="02010600030101010101" pitchFamily="2" charset="-122"/>
                <a:ea typeface="宋体" panose="02010600030101010101" pitchFamily="2" charset="-122"/>
              </a:rPr>
              <a:t>《</a:t>
            </a:r>
            <a:r>
              <a:rPr lang="zh-CN" altLang="en-US" sz="2800" b="1" dirty="0">
                <a:solidFill>
                  <a:srgbClr val="000000"/>
                </a:solidFill>
                <a:latin typeface="宋体" panose="02010600030101010101" pitchFamily="2" charset="-122"/>
                <a:ea typeface="宋体" panose="02010600030101010101" pitchFamily="2" charset="-122"/>
              </a:rPr>
              <a:t>天津条约</a:t>
            </a:r>
            <a:r>
              <a:rPr lang="en-US" altLang="zh-CN" sz="2800" b="1" dirty="0">
                <a:solidFill>
                  <a:srgbClr val="000000"/>
                </a:solidFill>
                <a:latin typeface="宋体" panose="02010600030101010101" pitchFamily="2" charset="-122"/>
                <a:ea typeface="宋体" panose="02010600030101010101" pitchFamily="2" charset="-122"/>
              </a:rPr>
              <a:t>》</a:t>
            </a:r>
            <a:r>
              <a:rPr lang="zh-CN" altLang="en-US" sz="2800" b="1" dirty="0">
                <a:solidFill>
                  <a:srgbClr val="000000"/>
                </a:solidFill>
                <a:latin typeface="宋体" panose="02010600030101010101" pitchFamily="2" charset="-122"/>
                <a:ea typeface="宋体" panose="02010600030101010101" pitchFamily="2" charset="-122"/>
              </a:rPr>
              <a:t>有效性；</a:t>
            </a: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清朝割让广东新安县（今香港界限街以南）的九龙半岛给英国；</a:t>
            </a: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清朝增开天津为商埠；</a:t>
            </a: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增加中英</a:t>
            </a:r>
            <a:r>
              <a:rPr lang="en-US" altLang="zh-CN" sz="2800" b="1" dirty="0">
                <a:solidFill>
                  <a:srgbClr val="000000"/>
                </a:solidFill>
                <a:latin typeface="宋体" panose="02010600030101010101" pitchFamily="2" charset="-122"/>
                <a:ea typeface="宋体" panose="02010600030101010101" pitchFamily="2" charset="-122"/>
              </a:rPr>
              <a:t>《</a:t>
            </a:r>
            <a:r>
              <a:rPr lang="zh-CN" altLang="en-US" sz="2800" b="1" dirty="0">
                <a:solidFill>
                  <a:srgbClr val="000000"/>
                </a:solidFill>
                <a:latin typeface="宋体" panose="02010600030101010101" pitchFamily="2" charset="-122"/>
                <a:ea typeface="宋体" panose="02010600030101010101" pitchFamily="2" charset="-122"/>
              </a:rPr>
              <a:t>天津条约</a:t>
            </a:r>
            <a:r>
              <a:rPr lang="en-US" altLang="zh-CN" sz="2800" b="1" dirty="0">
                <a:solidFill>
                  <a:srgbClr val="000000"/>
                </a:solidFill>
                <a:latin typeface="宋体" panose="02010600030101010101" pitchFamily="2" charset="-122"/>
                <a:ea typeface="宋体" panose="02010600030101010101" pitchFamily="2" charset="-122"/>
              </a:rPr>
              <a:t>》</a:t>
            </a:r>
            <a:r>
              <a:rPr lang="zh-CN" altLang="en-US" sz="2800" b="1" dirty="0">
                <a:solidFill>
                  <a:srgbClr val="000000"/>
                </a:solidFill>
                <a:latin typeface="宋体" panose="02010600030101010101" pitchFamily="2" charset="-122"/>
                <a:ea typeface="宋体" panose="02010600030101010101" pitchFamily="2" charset="-122"/>
              </a:rPr>
              <a:t>的赔款至</a:t>
            </a:r>
            <a:r>
              <a:rPr lang="en-US" altLang="zh-CN" sz="2800" b="1" dirty="0">
                <a:solidFill>
                  <a:srgbClr val="000000"/>
                </a:solidFill>
                <a:latin typeface="宋体" panose="02010600030101010101" pitchFamily="2" charset="-122"/>
                <a:ea typeface="宋体" panose="02010600030101010101" pitchFamily="2" charset="-122"/>
              </a:rPr>
              <a:t>800</a:t>
            </a:r>
            <a:r>
              <a:rPr lang="zh-CN" altLang="en-US" sz="2800" b="1" dirty="0">
                <a:solidFill>
                  <a:srgbClr val="000000"/>
                </a:solidFill>
                <a:latin typeface="宋体" panose="02010600030101010101" pitchFamily="2" charset="-122"/>
                <a:ea typeface="宋体" panose="02010600030101010101" pitchFamily="2" charset="-122"/>
              </a:rPr>
              <a:t>万两；</a:t>
            </a: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允许西方传教士到中国租买土地及兴建教堂；</a:t>
            </a:r>
          </a:p>
          <a:p>
            <a:pPr>
              <a:lnSpc>
                <a:spcPct val="150000"/>
              </a:lnSpc>
            </a:pPr>
            <a:r>
              <a:rPr lang="zh-CN" altLang="en-US" sz="2800" b="1" dirty="0">
                <a:solidFill>
                  <a:srgbClr val="000000"/>
                </a:solidFill>
                <a:latin typeface="宋体" panose="02010600030101010101" pitchFamily="2" charset="-122"/>
                <a:ea typeface="宋体" panose="02010600030101010101" pitchFamily="2" charset="-122"/>
              </a:rPr>
              <a:t>容许外国商人招聘汉人出洋工作，充当廉价劳工（苦力）。</a:t>
            </a:r>
          </a:p>
        </p:txBody>
      </p:sp>
      <p:sp>
        <p:nvSpPr>
          <p:cNvPr id="2" name="文本框 1"/>
          <p:cNvSpPr txBox="1"/>
          <p:nvPr/>
        </p:nvSpPr>
        <p:spPr>
          <a:xfrm>
            <a:off x="1675514" y="1385011"/>
            <a:ext cx="6885162" cy="763282"/>
          </a:xfrm>
          <a:prstGeom prst="rect">
            <a:avLst/>
          </a:prstGeom>
          <a:noFill/>
        </p:spPr>
        <p:txBody>
          <a:bodyPr wrap="square" lIns="121917" tIns="60958" rIns="121917" bIns="60958" rtlCol="0">
            <a:spAutoFit/>
          </a:bodyPr>
          <a:lstStyle/>
          <a:p>
            <a:pPr>
              <a:lnSpc>
                <a:spcPct val="130000"/>
              </a:lnSpc>
            </a:pPr>
            <a:r>
              <a:rPr kumimoji="1" lang="en-US" altLang="zh-CN" sz="3200" b="1" dirty="0">
                <a:solidFill>
                  <a:srgbClr val="0000FF"/>
                </a:solidFill>
                <a:latin typeface="宋体" panose="02010600030101010101" pitchFamily="2" charset="-122"/>
                <a:ea typeface="宋体" panose="02010600030101010101" pitchFamily="2" charset="-122"/>
              </a:rPr>
              <a:t>1860</a:t>
            </a:r>
            <a:r>
              <a:rPr kumimoji="1" lang="zh-CN" altLang="en-US" sz="3200" b="1" dirty="0">
                <a:solidFill>
                  <a:srgbClr val="0000FF"/>
                </a:solidFill>
                <a:latin typeface="宋体" panose="02010600030101010101" pitchFamily="2" charset="-122"/>
                <a:ea typeface="宋体" panose="02010600030101010101" pitchFamily="2" charset="-122"/>
              </a:rPr>
              <a:t>年</a:t>
            </a:r>
            <a:r>
              <a:rPr kumimoji="1" lang="en-US" altLang="zh-CN" sz="3200" b="1" dirty="0">
                <a:solidFill>
                  <a:srgbClr val="0000FF"/>
                </a:solidFill>
                <a:latin typeface="宋体" panose="02010600030101010101" pitchFamily="2" charset="-122"/>
                <a:ea typeface="宋体" panose="02010600030101010101" pitchFamily="2" charset="-122"/>
              </a:rPr>
              <a:t>10</a:t>
            </a:r>
            <a:r>
              <a:rPr kumimoji="1" lang="zh-CN" altLang="en-US" sz="3200" b="1" dirty="0">
                <a:solidFill>
                  <a:srgbClr val="0000FF"/>
                </a:solidFill>
                <a:latin typeface="宋体" panose="02010600030101010101" pitchFamily="2" charset="-122"/>
                <a:ea typeface="宋体" panose="02010600030101010101" pitchFamily="2" charset="-122"/>
              </a:rPr>
              <a:t>月</a:t>
            </a:r>
            <a:r>
              <a:rPr kumimoji="1" lang="en-US" altLang="zh-CN" sz="3200" b="1" dirty="0">
                <a:solidFill>
                  <a:srgbClr val="0000FF"/>
                </a:solidFill>
                <a:latin typeface="宋体" panose="02010600030101010101" pitchFamily="2" charset="-122"/>
                <a:ea typeface="宋体" panose="02010600030101010101" pitchFamily="2" charset="-122"/>
              </a:rPr>
              <a:t>24</a:t>
            </a:r>
            <a:r>
              <a:rPr kumimoji="1" lang="zh-CN" altLang="en-US" sz="3200" b="1" dirty="0">
                <a:solidFill>
                  <a:srgbClr val="0000FF"/>
                </a:solidFill>
                <a:latin typeface="宋体" panose="02010600030101010101" pitchFamily="2" charset="-122"/>
                <a:ea typeface="宋体" panose="02010600030101010101" pitchFamily="2" charset="-122"/>
              </a:rPr>
              <a:t>日</a:t>
            </a:r>
            <a:r>
              <a:rPr kumimoji="1" lang="en-US" altLang="zh-CN" sz="3200" b="1" dirty="0">
                <a:solidFill>
                  <a:srgbClr val="0000FF"/>
                </a:solidFill>
                <a:latin typeface="宋体" panose="02010600030101010101" pitchFamily="2" charset="-122"/>
                <a:ea typeface="宋体" panose="02010600030101010101" pitchFamily="2" charset="-122"/>
              </a:rPr>
              <a:t>《</a:t>
            </a:r>
            <a:r>
              <a:rPr kumimoji="1" lang="zh-CN" altLang="en-US" sz="3200" b="1" dirty="0">
                <a:solidFill>
                  <a:srgbClr val="0000FF"/>
                </a:solidFill>
                <a:latin typeface="宋体" panose="02010600030101010101" pitchFamily="2" charset="-122"/>
                <a:ea typeface="宋体" panose="02010600030101010101" pitchFamily="2" charset="-122"/>
              </a:rPr>
              <a:t>中英北京条约</a:t>
            </a:r>
            <a:r>
              <a:rPr kumimoji="1" lang="en-US" altLang="zh-CN" sz="3200" b="1" dirty="0">
                <a:solidFill>
                  <a:srgbClr val="0000FF"/>
                </a:solidFill>
                <a:latin typeface="宋体" panose="02010600030101010101" pitchFamily="2" charset="-122"/>
                <a:ea typeface="宋体" panose="02010600030101010101" pitchFamily="2" charset="-122"/>
              </a:rPr>
              <a:t>》</a:t>
            </a:r>
            <a:r>
              <a:rPr kumimoji="1" lang="zh-CN" altLang="en-US" sz="3200" b="1" dirty="0">
                <a:solidFill>
                  <a:srgbClr val="0000FF"/>
                </a:solidFill>
                <a:latin typeface="宋体" panose="02010600030101010101" pitchFamily="2" charset="-122"/>
                <a:ea typeface="宋体" panose="02010600030101010101" pitchFamily="2" charset="-122"/>
              </a:rPr>
              <a:t>：</a:t>
            </a:r>
          </a:p>
        </p:txBody>
      </p:sp>
    </p:spTree>
    <p:extLst>
      <p:ext uri="{BB962C8B-B14F-4D97-AF65-F5344CB8AC3E}">
        <p14:creationId xmlns="" xmlns:p14="http://schemas.microsoft.com/office/powerpoint/2010/main" val="906489763"/>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占位符 351234">
            <a:extLst>
              <a:ext uri="{FF2B5EF4-FFF2-40B4-BE49-F238E27FC236}">
                <a16:creationId xmlns="" xmlns:a16="http://schemas.microsoft.com/office/drawing/2014/main" id="{816F5466-94FE-CE41-81E7-B60CC8DDC8DA}"/>
              </a:ext>
            </a:extLst>
          </p:cNvPr>
          <p:cNvSpPr txBox="1">
            <a:spLocks noChangeArrowheads="1"/>
          </p:cNvSpPr>
          <p:nvPr/>
        </p:nvSpPr>
        <p:spPr>
          <a:xfrm>
            <a:off x="1893541" y="1554786"/>
            <a:ext cx="8795480" cy="4173581"/>
          </a:xfrm>
          <a:prstGeom prst="rect">
            <a:avLst/>
          </a:prstGeom>
        </p:spPr>
        <p:txBody>
          <a:bodyPr lIns="121917" tIns="60958" rIns="121917" bIns="60958"/>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zh-CN" altLang="en-US" b="1" dirty="0">
                <a:effectLst>
                  <a:outerShdw blurRad="38100" dist="38100" dir="2700000" algn="tl">
                    <a:srgbClr val="000000">
                      <a:alpha val="43137"/>
                    </a:srgbClr>
                  </a:outerShdw>
                </a:effectLst>
                <a:latin typeface="宋体" pitchFamily="2" charset="-122"/>
                <a:ea typeface="宋体" pitchFamily="2" charset="-122"/>
              </a:rPr>
              <a:t>   </a:t>
            </a:r>
            <a:r>
              <a:rPr lang="zh-CN" altLang="en-US" b="1" dirty="0">
                <a:solidFill>
                  <a:srgbClr val="2778BE"/>
                </a:solidFill>
                <a:latin typeface="宋体" pitchFamily="2" charset="-122"/>
                <a:ea typeface="宋体" pitchFamily="2" charset="-122"/>
              </a:rPr>
              <a:t>农民阶级的特点（结合中国实际）：</a:t>
            </a:r>
          </a:p>
          <a:p>
            <a:pPr>
              <a:lnSpc>
                <a:spcPct val="150000"/>
              </a:lnSpc>
              <a:buClr>
                <a:srgbClr val="2778BE"/>
              </a:buClr>
              <a:buFont typeface="Wingdings" panose="05000000000000000000" pitchFamily="2" charset="2"/>
              <a:buChar char="n"/>
            </a:pPr>
            <a:r>
              <a:rPr lang="zh-CN" altLang="en-US" b="1" dirty="0">
                <a:latin typeface="宋体" pitchFamily="2" charset="-122"/>
                <a:ea typeface="宋体" pitchFamily="2" charset="-122"/>
              </a:rPr>
              <a:t>小生产者（自私性、利益不容侵犯）</a:t>
            </a:r>
          </a:p>
          <a:p>
            <a:pPr>
              <a:lnSpc>
                <a:spcPct val="150000"/>
              </a:lnSpc>
              <a:buClr>
                <a:srgbClr val="2778BE"/>
              </a:buClr>
              <a:buFont typeface="Wingdings" panose="05000000000000000000" pitchFamily="2" charset="2"/>
              <a:buChar char="n"/>
            </a:pPr>
            <a:r>
              <a:rPr lang="zh-CN" altLang="en-US" b="1" dirty="0">
                <a:latin typeface="宋体" pitchFamily="2" charset="-122"/>
                <a:ea typeface="宋体" pitchFamily="2" charset="-122"/>
              </a:rPr>
              <a:t>小生产者的生活方式（保守性、容易满足，不思进取）</a:t>
            </a:r>
          </a:p>
          <a:p>
            <a:pPr>
              <a:lnSpc>
                <a:spcPct val="150000"/>
              </a:lnSpc>
              <a:buClr>
                <a:srgbClr val="2778BE"/>
              </a:buClr>
              <a:buFont typeface="Wingdings" panose="05000000000000000000" pitchFamily="2" charset="2"/>
              <a:buChar char="n"/>
            </a:pPr>
            <a:r>
              <a:rPr lang="zh-CN" altLang="en-US" b="1" dirty="0">
                <a:latin typeface="宋体" pitchFamily="2" charset="-122"/>
                <a:ea typeface="宋体" pitchFamily="2" charset="-122"/>
              </a:rPr>
              <a:t>小生产的生产方式（缺少分工协作）</a:t>
            </a:r>
          </a:p>
        </p:txBody>
      </p:sp>
      <p:sp>
        <p:nvSpPr>
          <p:cNvPr id="9" name="文本框 8">
            <a:extLst>
              <a:ext uri="{FF2B5EF4-FFF2-40B4-BE49-F238E27FC236}">
                <a16:creationId xmlns="" xmlns:a16="http://schemas.microsoft.com/office/drawing/2014/main" id="{C1D2DEE0-E7FF-DF48-AE3E-600C9DD65C3C}"/>
              </a:ext>
            </a:extLst>
          </p:cNvPr>
          <p:cNvSpPr txBox="1"/>
          <p:nvPr/>
        </p:nvSpPr>
        <p:spPr>
          <a:xfrm>
            <a:off x="2603660" y="650362"/>
            <a:ext cx="4800533" cy="615553"/>
          </a:xfrm>
          <a:prstGeom prst="rect">
            <a:avLst/>
          </a:prstGeom>
          <a:noFill/>
        </p:spPr>
        <p:txBody>
          <a:bodyPr wrap="square" lIns="121917" tIns="60958" rIns="121917" bIns="60958" rtlCol="0">
            <a:spAutoFit/>
          </a:bodyPr>
          <a:lstStyle/>
          <a:p>
            <a:r>
              <a:rPr kumimoji="1" lang="zh-CN" altLang="en-US" sz="3200" b="1" dirty="0">
                <a:solidFill>
                  <a:srgbClr val="FF0000"/>
                </a:solidFill>
                <a:latin typeface="宋体" pitchFamily="2" charset="-122"/>
                <a:ea typeface="宋体" pitchFamily="2" charset="-122"/>
              </a:rPr>
              <a:t>太平天国运动的历史局限</a:t>
            </a:r>
          </a:p>
        </p:txBody>
      </p:sp>
      <p:sp>
        <p:nvSpPr>
          <p:cNvPr id="10" name="文本框 9">
            <a:extLst>
              <a:ext uri="{FF2B5EF4-FFF2-40B4-BE49-F238E27FC236}">
                <a16:creationId xmlns="" xmlns:a16="http://schemas.microsoft.com/office/drawing/2014/main" id="{278E2A88-6463-4148-8416-A63866ECEE06}"/>
              </a:ext>
            </a:extLst>
          </p:cNvPr>
          <p:cNvSpPr txBox="1"/>
          <p:nvPr/>
        </p:nvSpPr>
        <p:spPr>
          <a:xfrm>
            <a:off x="2699479" y="4635312"/>
            <a:ext cx="6744066" cy="1231102"/>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wrap="square" lIns="121917" tIns="60958" rIns="121917" bIns="60958">
            <a:spAutoFit/>
          </a:bodyPr>
          <a:lstStyle/>
          <a:p>
            <a:pPr algn="l">
              <a:lnSpc>
                <a:spcPct val="150000"/>
              </a:lnSpc>
            </a:pPr>
            <a:r>
              <a:rPr lang="zh-CN" altLang="en-US" sz="2400" b="1" i="0" u="none" strike="noStrike" baseline="0" dirty="0">
                <a:solidFill>
                  <a:srgbClr val="0000FF"/>
                </a:solidFill>
                <a:latin typeface="宋体" pitchFamily="2" charset="-122"/>
                <a:ea typeface="宋体" pitchFamily="2" charset="-122"/>
              </a:rPr>
              <a:t>农民阶级不是新的生产力和生产关系的代表</a:t>
            </a:r>
            <a:r>
              <a:rPr lang="zh-CN" altLang="en-US" sz="2400" b="1" i="0" u="none" strike="noStrike" baseline="0" dirty="0" smtClean="0">
                <a:solidFill>
                  <a:srgbClr val="0000FF"/>
                </a:solidFill>
                <a:latin typeface="宋体" pitchFamily="2" charset="-122"/>
                <a:ea typeface="宋体" pitchFamily="2" charset="-122"/>
              </a:rPr>
              <a:t>，</a:t>
            </a:r>
            <a:endParaRPr lang="en-US" altLang="zh-CN" sz="2400" b="1" i="0" u="none" strike="noStrike" baseline="0" dirty="0" smtClean="0">
              <a:solidFill>
                <a:srgbClr val="0000FF"/>
              </a:solidFill>
              <a:latin typeface="宋体" pitchFamily="2" charset="-122"/>
              <a:ea typeface="宋体" pitchFamily="2" charset="-122"/>
            </a:endParaRPr>
          </a:p>
          <a:p>
            <a:pPr algn="l">
              <a:lnSpc>
                <a:spcPct val="150000"/>
              </a:lnSpc>
            </a:pPr>
            <a:r>
              <a:rPr lang="zh-CN" altLang="en-US" sz="2400" b="1" i="0" u="none" strike="noStrike" baseline="0" dirty="0" smtClean="0">
                <a:solidFill>
                  <a:srgbClr val="0000FF"/>
                </a:solidFill>
                <a:latin typeface="宋体" pitchFamily="2" charset="-122"/>
                <a:ea typeface="宋体" pitchFamily="2" charset="-122"/>
              </a:rPr>
              <a:t>无</a:t>
            </a:r>
            <a:r>
              <a:rPr lang="zh-CN" altLang="en-US" sz="2400" b="1" i="0" u="none" strike="noStrike" baseline="0" dirty="0">
                <a:solidFill>
                  <a:srgbClr val="0000FF"/>
                </a:solidFill>
                <a:latin typeface="宋体" pitchFamily="2" charset="-122"/>
                <a:ea typeface="宋体" pitchFamily="2" charset="-122"/>
              </a:rPr>
              <a:t>法克服小生产者所固有的阶级局限性。</a:t>
            </a:r>
          </a:p>
        </p:txBody>
      </p:sp>
    </p:spTree>
    <p:extLst>
      <p:ext uri="{BB962C8B-B14F-4D97-AF65-F5344CB8AC3E}">
        <p14:creationId xmlns="" xmlns:p14="http://schemas.microsoft.com/office/powerpoint/2010/main" val="1181472807"/>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2403730" y="624815"/>
            <a:ext cx="7202060" cy="1138769"/>
          </a:xfrm>
          <a:prstGeom prst="rect">
            <a:avLst/>
          </a:prstGeom>
          <a:noFill/>
        </p:spPr>
        <p:txBody>
          <a:bodyPr wrap="square" lIns="121917" tIns="60958" rIns="121917" bIns="60958" rtlCol="0">
            <a:spAutoFit/>
          </a:bodyPr>
          <a:lstStyle/>
          <a:p>
            <a:pPr algn="ctr">
              <a:lnSpc>
                <a:spcPct val="150000"/>
              </a:lnSpc>
            </a:pPr>
            <a:r>
              <a:rPr lang="zh-CN" altLang="en-US" sz="4400" b="1" spc="600" dirty="0" smtClean="0">
                <a:solidFill>
                  <a:srgbClr val="FF0000"/>
                </a:solidFill>
                <a:latin typeface="宋体" panose="02010600030101010101" pitchFamily="2" charset="-122"/>
                <a:ea typeface="宋体" panose="02010600030101010101" pitchFamily="2" charset="-122"/>
              </a:rPr>
              <a:t>小</a:t>
            </a:r>
            <a:r>
              <a:rPr lang="zh-CN" altLang="en-US" sz="4400" b="1" spc="600" dirty="0">
                <a:solidFill>
                  <a:srgbClr val="FF0000"/>
                </a:solidFill>
                <a:latin typeface="宋体" panose="02010600030101010101" pitchFamily="2" charset="-122"/>
                <a:ea typeface="宋体" panose="02010600030101010101" pitchFamily="2" charset="-122"/>
              </a:rPr>
              <a:t>结</a:t>
            </a:r>
          </a:p>
        </p:txBody>
      </p:sp>
      <p:grpSp>
        <p:nvGrpSpPr>
          <p:cNvPr id="2" name="组合 1"/>
          <p:cNvGrpSpPr/>
          <p:nvPr/>
        </p:nvGrpSpPr>
        <p:grpSpPr bwMode="auto">
          <a:xfrm>
            <a:off x="1150882" y="1846946"/>
            <a:ext cx="10058400" cy="3749813"/>
            <a:chOff x="1527175" y="2496967"/>
            <a:chExt cx="5940425" cy="2182983"/>
          </a:xfrm>
        </p:grpSpPr>
        <p:sp>
          <p:nvSpPr>
            <p:cNvPr id="7" name="同侧圆角矩形 6"/>
            <p:cNvSpPr/>
            <p:nvPr/>
          </p:nvSpPr>
          <p:spPr>
            <a:xfrm>
              <a:off x="1527175" y="2496967"/>
              <a:ext cx="1779626" cy="1612857"/>
            </a:xfrm>
            <a:prstGeom prst="round2SameRect">
              <a:avLst>
                <a:gd name="adj1" fmla="val 8000"/>
                <a:gd name="adj2" fmla="val 0"/>
              </a:avLst>
            </a:prstGeom>
            <a:blipFill rotWithShape="0">
              <a:blip r:embed="rId2" cstate="print"/>
              <a:srcRect/>
              <a:stretch>
                <a:fillRect/>
              </a:stretch>
            </a:blipFill>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lvl1pPr>
                <a:defRPr sz="2000" b="1">
                  <a:solidFill>
                    <a:srgbClr val="FF2F2F"/>
                  </a:solidFill>
                  <a:latin typeface="Arial" panose="020B0604020202020204" pitchFamily="34" charset="0"/>
                  <a:ea typeface="宋体" panose="02010600030101010101" pitchFamily="2" charset="-122"/>
                </a:defRPr>
              </a:lvl1pPr>
              <a:lvl2pPr marL="742950" indent="-285750">
                <a:defRPr sz="2000" b="1">
                  <a:solidFill>
                    <a:srgbClr val="FF2F2F"/>
                  </a:solidFill>
                  <a:latin typeface="Arial" panose="020B0604020202020204" pitchFamily="34" charset="0"/>
                  <a:ea typeface="宋体" panose="02010600030101010101" pitchFamily="2" charset="-122"/>
                </a:defRPr>
              </a:lvl2pPr>
              <a:lvl3pPr marL="1143000" indent="-228600">
                <a:defRPr sz="2000" b="1">
                  <a:solidFill>
                    <a:srgbClr val="FF2F2F"/>
                  </a:solidFill>
                  <a:latin typeface="Arial" panose="020B0604020202020204" pitchFamily="34" charset="0"/>
                  <a:ea typeface="宋体" panose="02010600030101010101" pitchFamily="2" charset="-122"/>
                </a:defRPr>
              </a:lvl3pPr>
              <a:lvl4pPr marL="1600200" indent="-228600">
                <a:defRPr sz="2000" b="1">
                  <a:solidFill>
                    <a:srgbClr val="FF2F2F"/>
                  </a:solidFill>
                  <a:latin typeface="Arial" panose="020B0604020202020204" pitchFamily="34" charset="0"/>
                  <a:ea typeface="宋体" panose="02010600030101010101" pitchFamily="2" charset="-122"/>
                </a:defRPr>
              </a:lvl4pPr>
              <a:lvl5pPr marL="2057400" indent="-228600">
                <a:defRPr sz="2000" b="1">
                  <a:solidFill>
                    <a:srgbClr val="FF2F2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9pPr>
            </a:lstStyle>
            <a:p>
              <a:pPr algn="just">
                <a:lnSpc>
                  <a:spcPct val="150000"/>
                </a:lnSpc>
              </a:pPr>
              <a:r>
                <a:rPr lang="zh-CN" altLang="en-US" sz="2800" dirty="0" smtClean="0">
                  <a:solidFill>
                    <a:srgbClr val="000000"/>
                  </a:solidFill>
                  <a:latin typeface="宋体" pitchFamily="2" charset="-122"/>
                  <a:sym typeface="+mn-lt"/>
                </a:rPr>
                <a:t>在半殖民地半封建的中国，农民具有伟大的革命潜力</a:t>
              </a:r>
            </a:p>
            <a:p>
              <a:pPr algn="just">
                <a:lnSpc>
                  <a:spcPct val="150000"/>
                </a:lnSpc>
              </a:pPr>
              <a:endParaRPr lang="zh-CN" altLang="en-US" sz="2800" dirty="0">
                <a:solidFill>
                  <a:srgbClr val="000000"/>
                </a:solidFill>
                <a:latin typeface="宋体" pitchFamily="2" charset="-122"/>
                <a:sym typeface="+mn-lt"/>
              </a:endParaRPr>
            </a:p>
          </p:txBody>
        </p:sp>
        <p:sp>
          <p:nvSpPr>
            <p:cNvPr id="9" name="任意多边形 16"/>
            <p:cNvSpPr/>
            <p:nvPr/>
          </p:nvSpPr>
          <p:spPr>
            <a:xfrm>
              <a:off x="1527175" y="4109824"/>
              <a:ext cx="1779626" cy="570126"/>
            </a:xfrm>
            <a:custGeom>
              <a:avLst/>
              <a:gdLst>
                <a:gd name="connsiteX0" fmla="*/ 0 w 1779546"/>
                <a:gd name="connsiteY0" fmla="*/ 0 h 571209"/>
                <a:gd name="connsiteX1" fmla="*/ 1779546 w 1779546"/>
                <a:gd name="connsiteY1" fmla="*/ 0 h 571209"/>
                <a:gd name="connsiteX2" fmla="*/ 1779546 w 1779546"/>
                <a:gd name="connsiteY2" fmla="*/ 571209 h 571209"/>
                <a:gd name="connsiteX3" fmla="*/ 0 w 1779546"/>
                <a:gd name="connsiteY3" fmla="*/ 571209 h 571209"/>
                <a:gd name="connsiteX4" fmla="*/ 0 w 1779546"/>
                <a:gd name="connsiteY4" fmla="*/ 0 h 57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546" h="571209">
                  <a:moveTo>
                    <a:pt x="0" y="0"/>
                  </a:moveTo>
                  <a:lnTo>
                    <a:pt x="1779546" y="0"/>
                  </a:lnTo>
                  <a:lnTo>
                    <a:pt x="1779546" y="571209"/>
                  </a:lnTo>
                  <a:lnTo>
                    <a:pt x="0" y="57120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2887" tIns="0" rIns="429123" bIns="0" spcCol="1270" anchor="ctr"/>
            <a:lstStyle/>
            <a:p>
              <a:pPr defTabSz="2133547">
                <a:lnSpc>
                  <a:spcPct val="150000"/>
                </a:lnSpc>
                <a:spcAft>
                  <a:spcPct val="35000"/>
                </a:spcAft>
                <a:defRPr/>
              </a:pPr>
              <a:endParaRPr lang="zh-CN" altLang="en-US" sz="2800" b="1" dirty="0">
                <a:latin typeface="宋体" pitchFamily="2" charset="-122"/>
                <a:ea typeface="宋体" pitchFamily="2" charset="-122"/>
                <a:cs typeface="+mn-ea"/>
                <a:sym typeface="+mn-lt"/>
              </a:endParaRPr>
            </a:p>
          </p:txBody>
        </p:sp>
        <p:sp>
          <p:nvSpPr>
            <p:cNvPr id="10" name="椭圆 9"/>
            <p:cNvSpPr/>
            <p:nvPr/>
          </p:nvSpPr>
          <p:spPr>
            <a:xfrm>
              <a:off x="2800302" y="4161085"/>
              <a:ext cx="446469" cy="446349"/>
            </a:xfrm>
            <a:prstGeom prst="ellipse">
              <a:avLst/>
            </a:prstGeom>
            <a:solidFill>
              <a:schemeClr val="bg1">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nchor="ctr"/>
            <a:lstStyle/>
            <a:p>
              <a:pPr algn="ctr">
                <a:lnSpc>
                  <a:spcPct val="150000"/>
                </a:lnSpc>
                <a:defRPr/>
              </a:pPr>
              <a:r>
                <a:rPr lang="en-US" altLang="zh-CN" sz="2800" b="1" dirty="0">
                  <a:solidFill>
                    <a:schemeClr val="tx1"/>
                  </a:solidFill>
                  <a:latin typeface="宋体" pitchFamily="2" charset="-122"/>
                  <a:ea typeface="宋体" pitchFamily="2" charset="-122"/>
                  <a:cs typeface="+mn-ea"/>
                  <a:sym typeface="+mn-lt"/>
                </a:rPr>
                <a:t>1</a:t>
              </a:r>
              <a:endParaRPr lang="zh-CN" altLang="en-US" sz="2800" b="1" dirty="0">
                <a:solidFill>
                  <a:schemeClr val="tx1"/>
                </a:solidFill>
                <a:latin typeface="宋体" pitchFamily="2" charset="-122"/>
                <a:ea typeface="宋体" pitchFamily="2" charset="-122"/>
                <a:cs typeface="+mn-ea"/>
                <a:sym typeface="+mn-lt"/>
              </a:endParaRPr>
            </a:p>
          </p:txBody>
        </p:sp>
        <p:sp>
          <p:nvSpPr>
            <p:cNvPr id="11" name="同侧圆角矩形 10"/>
            <p:cNvSpPr/>
            <p:nvPr/>
          </p:nvSpPr>
          <p:spPr>
            <a:xfrm>
              <a:off x="3606949" y="2496967"/>
              <a:ext cx="1779627" cy="1612857"/>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lvl1pPr>
                <a:defRPr sz="2000" b="1">
                  <a:solidFill>
                    <a:srgbClr val="FF2F2F"/>
                  </a:solidFill>
                  <a:latin typeface="Arial" panose="020B0604020202020204" pitchFamily="34" charset="0"/>
                  <a:ea typeface="宋体" panose="02010600030101010101" pitchFamily="2" charset="-122"/>
                </a:defRPr>
              </a:lvl1pPr>
              <a:lvl2pPr marL="742950" indent="-285750">
                <a:defRPr sz="2000" b="1">
                  <a:solidFill>
                    <a:srgbClr val="FF2F2F"/>
                  </a:solidFill>
                  <a:latin typeface="Arial" panose="020B0604020202020204" pitchFamily="34" charset="0"/>
                  <a:ea typeface="宋体" panose="02010600030101010101" pitchFamily="2" charset="-122"/>
                </a:defRPr>
              </a:lvl2pPr>
              <a:lvl3pPr marL="1143000" indent="-228600">
                <a:defRPr sz="2000" b="1">
                  <a:solidFill>
                    <a:srgbClr val="FF2F2F"/>
                  </a:solidFill>
                  <a:latin typeface="Arial" panose="020B0604020202020204" pitchFamily="34" charset="0"/>
                  <a:ea typeface="宋体" panose="02010600030101010101" pitchFamily="2" charset="-122"/>
                </a:defRPr>
              </a:lvl3pPr>
              <a:lvl4pPr marL="1600200" indent="-228600">
                <a:defRPr sz="2000" b="1">
                  <a:solidFill>
                    <a:srgbClr val="FF2F2F"/>
                  </a:solidFill>
                  <a:latin typeface="Arial" panose="020B0604020202020204" pitchFamily="34" charset="0"/>
                  <a:ea typeface="宋体" panose="02010600030101010101" pitchFamily="2" charset="-122"/>
                </a:defRPr>
              </a:lvl4pPr>
              <a:lvl5pPr marL="2057400" indent="-228600">
                <a:defRPr sz="2000" b="1">
                  <a:solidFill>
                    <a:srgbClr val="FF2F2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9pPr>
            </a:lstStyle>
            <a:p>
              <a:pPr algn="just">
                <a:lnSpc>
                  <a:spcPct val="150000"/>
                </a:lnSpc>
              </a:pPr>
              <a:r>
                <a:rPr lang="zh-CN" altLang="en-US" sz="2800" dirty="0" smtClean="0">
                  <a:solidFill>
                    <a:srgbClr val="000000"/>
                  </a:solidFill>
                  <a:latin typeface="宋体" pitchFamily="2" charset="-122"/>
                  <a:sym typeface="+mn-lt"/>
                </a:rPr>
                <a:t>农民无法担负反帝反封建领导的重任</a:t>
              </a:r>
            </a:p>
            <a:p>
              <a:pPr algn="just">
                <a:lnSpc>
                  <a:spcPct val="150000"/>
                </a:lnSpc>
              </a:pPr>
              <a:endParaRPr lang="zh-CN" altLang="en-US" sz="2800" dirty="0">
                <a:solidFill>
                  <a:srgbClr val="000000"/>
                </a:solidFill>
                <a:latin typeface="宋体" pitchFamily="2" charset="-122"/>
                <a:sym typeface="+mn-lt"/>
              </a:endParaRPr>
            </a:p>
          </p:txBody>
        </p:sp>
        <p:sp>
          <p:nvSpPr>
            <p:cNvPr id="12" name="任意多边形 19"/>
            <p:cNvSpPr/>
            <p:nvPr/>
          </p:nvSpPr>
          <p:spPr>
            <a:xfrm>
              <a:off x="3606949" y="4109824"/>
              <a:ext cx="1779627" cy="570126"/>
            </a:xfrm>
            <a:custGeom>
              <a:avLst/>
              <a:gdLst>
                <a:gd name="connsiteX0" fmla="*/ 0 w 1779546"/>
                <a:gd name="connsiteY0" fmla="*/ 0 h 571209"/>
                <a:gd name="connsiteX1" fmla="*/ 1779546 w 1779546"/>
                <a:gd name="connsiteY1" fmla="*/ 0 h 571209"/>
                <a:gd name="connsiteX2" fmla="*/ 1779546 w 1779546"/>
                <a:gd name="connsiteY2" fmla="*/ 571209 h 571209"/>
                <a:gd name="connsiteX3" fmla="*/ 0 w 1779546"/>
                <a:gd name="connsiteY3" fmla="*/ 571209 h 571209"/>
                <a:gd name="connsiteX4" fmla="*/ 0 w 1779546"/>
                <a:gd name="connsiteY4" fmla="*/ 0 h 57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546" h="571209">
                  <a:moveTo>
                    <a:pt x="0" y="0"/>
                  </a:moveTo>
                  <a:lnTo>
                    <a:pt x="1779546" y="0"/>
                  </a:lnTo>
                  <a:lnTo>
                    <a:pt x="1779546" y="571209"/>
                  </a:lnTo>
                  <a:lnTo>
                    <a:pt x="0" y="57120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2887" tIns="0" rIns="429123" bIns="0" spcCol="1270" anchor="ctr"/>
            <a:lstStyle/>
            <a:p>
              <a:pPr defTabSz="2133547">
                <a:lnSpc>
                  <a:spcPct val="150000"/>
                </a:lnSpc>
                <a:spcAft>
                  <a:spcPct val="35000"/>
                </a:spcAft>
                <a:defRPr/>
              </a:pPr>
              <a:endParaRPr lang="zh-CN" altLang="en-US" sz="2800" b="1" dirty="0">
                <a:latin typeface="宋体" pitchFamily="2" charset="-122"/>
                <a:ea typeface="宋体" pitchFamily="2" charset="-122"/>
                <a:cs typeface="+mn-ea"/>
                <a:sym typeface="+mn-lt"/>
              </a:endParaRPr>
            </a:p>
          </p:txBody>
        </p:sp>
        <p:sp>
          <p:nvSpPr>
            <p:cNvPr id="13" name="椭圆 12"/>
            <p:cNvSpPr/>
            <p:nvPr/>
          </p:nvSpPr>
          <p:spPr>
            <a:xfrm>
              <a:off x="4880076" y="4161085"/>
              <a:ext cx="447720" cy="446349"/>
            </a:xfrm>
            <a:prstGeom prst="ellipse">
              <a:avLst/>
            </a:prstGeom>
            <a:solidFill>
              <a:schemeClr val="bg1">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nchor="ctr"/>
            <a:lstStyle/>
            <a:p>
              <a:pPr algn="ctr">
                <a:lnSpc>
                  <a:spcPct val="150000"/>
                </a:lnSpc>
                <a:defRPr/>
              </a:pPr>
              <a:r>
                <a:rPr lang="en-US" altLang="zh-CN" sz="2800" b="1" dirty="0">
                  <a:solidFill>
                    <a:schemeClr val="tx1"/>
                  </a:solidFill>
                  <a:latin typeface="宋体" pitchFamily="2" charset="-122"/>
                  <a:ea typeface="宋体" pitchFamily="2" charset="-122"/>
                  <a:cs typeface="+mn-ea"/>
                  <a:sym typeface="+mn-lt"/>
                </a:rPr>
                <a:t>2</a:t>
              </a:r>
              <a:endParaRPr lang="zh-CN" altLang="en-US" sz="2800" b="1" dirty="0">
                <a:solidFill>
                  <a:schemeClr val="tx1"/>
                </a:solidFill>
                <a:latin typeface="宋体" pitchFamily="2" charset="-122"/>
                <a:ea typeface="宋体" pitchFamily="2" charset="-122"/>
                <a:cs typeface="+mn-ea"/>
                <a:sym typeface="+mn-lt"/>
              </a:endParaRPr>
            </a:p>
          </p:txBody>
        </p:sp>
        <p:sp>
          <p:nvSpPr>
            <p:cNvPr id="14" name="同侧圆角矩形 13"/>
            <p:cNvSpPr/>
            <p:nvPr/>
          </p:nvSpPr>
          <p:spPr>
            <a:xfrm>
              <a:off x="5687973" y="2496967"/>
              <a:ext cx="1779627" cy="1612857"/>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lvl1pPr>
                <a:defRPr sz="2000" b="1">
                  <a:solidFill>
                    <a:srgbClr val="FF2F2F"/>
                  </a:solidFill>
                  <a:latin typeface="Arial" panose="020B0604020202020204" pitchFamily="34" charset="0"/>
                  <a:ea typeface="宋体" panose="02010600030101010101" pitchFamily="2" charset="-122"/>
                </a:defRPr>
              </a:lvl1pPr>
              <a:lvl2pPr marL="742950" indent="-285750">
                <a:defRPr sz="2000" b="1">
                  <a:solidFill>
                    <a:srgbClr val="FF2F2F"/>
                  </a:solidFill>
                  <a:latin typeface="Arial" panose="020B0604020202020204" pitchFamily="34" charset="0"/>
                  <a:ea typeface="宋体" panose="02010600030101010101" pitchFamily="2" charset="-122"/>
                </a:defRPr>
              </a:lvl2pPr>
              <a:lvl3pPr marL="1143000" indent="-228600">
                <a:defRPr sz="2000" b="1">
                  <a:solidFill>
                    <a:srgbClr val="FF2F2F"/>
                  </a:solidFill>
                  <a:latin typeface="Arial" panose="020B0604020202020204" pitchFamily="34" charset="0"/>
                  <a:ea typeface="宋体" panose="02010600030101010101" pitchFamily="2" charset="-122"/>
                </a:defRPr>
              </a:lvl3pPr>
              <a:lvl4pPr marL="1600200" indent="-228600">
                <a:defRPr sz="2000" b="1">
                  <a:solidFill>
                    <a:srgbClr val="FF2F2F"/>
                  </a:solidFill>
                  <a:latin typeface="Arial" panose="020B0604020202020204" pitchFamily="34" charset="0"/>
                  <a:ea typeface="宋体" panose="02010600030101010101" pitchFamily="2" charset="-122"/>
                </a:defRPr>
              </a:lvl4pPr>
              <a:lvl5pPr marL="2057400" indent="-228600">
                <a:defRPr sz="2000" b="1">
                  <a:solidFill>
                    <a:srgbClr val="FF2F2F"/>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b="1">
                  <a:solidFill>
                    <a:srgbClr val="FF2F2F"/>
                  </a:solidFill>
                  <a:latin typeface="Arial" panose="020B0604020202020204" pitchFamily="34" charset="0"/>
                  <a:ea typeface="宋体" panose="02010600030101010101" pitchFamily="2" charset="-122"/>
                </a:defRPr>
              </a:lvl9pPr>
            </a:lstStyle>
            <a:p>
              <a:pPr algn="just">
                <a:lnSpc>
                  <a:spcPct val="150000"/>
                </a:lnSpc>
              </a:pPr>
              <a:r>
                <a:rPr lang="zh-CN" altLang="en-US" sz="2800" dirty="0" smtClean="0">
                  <a:solidFill>
                    <a:srgbClr val="000000"/>
                  </a:solidFill>
                  <a:latin typeface="宋体" pitchFamily="2" charset="-122"/>
                  <a:sym typeface="+mn-lt"/>
                </a:rPr>
                <a:t>单纯的农民战争不可能完成民族独立和人民解放的历史任务</a:t>
              </a:r>
            </a:p>
            <a:p>
              <a:pPr algn="just">
                <a:lnSpc>
                  <a:spcPct val="150000"/>
                </a:lnSpc>
              </a:pPr>
              <a:endParaRPr lang="zh-CN" altLang="en-US" sz="2800" dirty="0">
                <a:solidFill>
                  <a:srgbClr val="000000"/>
                </a:solidFill>
                <a:latin typeface="宋体" pitchFamily="2" charset="-122"/>
                <a:sym typeface="+mn-lt"/>
              </a:endParaRPr>
            </a:p>
          </p:txBody>
        </p:sp>
        <p:sp>
          <p:nvSpPr>
            <p:cNvPr id="15" name="任意多边形 22"/>
            <p:cNvSpPr/>
            <p:nvPr/>
          </p:nvSpPr>
          <p:spPr>
            <a:xfrm>
              <a:off x="5687973" y="4077317"/>
              <a:ext cx="1779627" cy="568875"/>
            </a:xfrm>
            <a:custGeom>
              <a:avLst/>
              <a:gdLst>
                <a:gd name="connsiteX0" fmla="*/ 0 w 1779546"/>
                <a:gd name="connsiteY0" fmla="*/ 0 h 571209"/>
                <a:gd name="connsiteX1" fmla="*/ 1779546 w 1779546"/>
                <a:gd name="connsiteY1" fmla="*/ 0 h 571209"/>
                <a:gd name="connsiteX2" fmla="*/ 1779546 w 1779546"/>
                <a:gd name="connsiteY2" fmla="*/ 571209 h 571209"/>
                <a:gd name="connsiteX3" fmla="*/ 0 w 1779546"/>
                <a:gd name="connsiteY3" fmla="*/ 571209 h 571209"/>
                <a:gd name="connsiteX4" fmla="*/ 0 w 1779546"/>
                <a:gd name="connsiteY4" fmla="*/ 0 h 57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546" h="571209">
                  <a:moveTo>
                    <a:pt x="0" y="0"/>
                  </a:moveTo>
                  <a:lnTo>
                    <a:pt x="1779546" y="0"/>
                  </a:lnTo>
                  <a:lnTo>
                    <a:pt x="1779546" y="571209"/>
                  </a:lnTo>
                  <a:lnTo>
                    <a:pt x="0" y="57120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02887" tIns="0" rIns="429123" bIns="0" spcCol="1270" anchor="ctr"/>
            <a:lstStyle/>
            <a:p>
              <a:pPr defTabSz="2133547">
                <a:lnSpc>
                  <a:spcPct val="150000"/>
                </a:lnSpc>
                <a:spcAft>
                  <a:spcPct val="35000"/>
                </a:spcAft>
                <a:defRPr/>
              </a:pPr>
              <a:endParaRPr lang="zh-CN" altLang="en-US" sz="2800" b="1" dirty="0">
                <a:latin typeface="宋体" pitchFamily="2" charset="-122"/>
                <a:ea typeface="宋体" pitchFamily="2" charset="-122"/>
                <a:cs typeface="+mn-ea"/>
                <a:sym typeface="+mn-lt"/>
              </a:endParaRPr>
            </a:p>
          </p:txBody>
        </p:sp>
        <p:sp>
          <p:nvSpPr>
            <p:cNvPr id="16" name="椭圆 15"/>
            <p:cNvSpPr/>
            <p:nvPr/>
          </p:nvSpPr>
          <p:spPr>
            <a:xfrm>
              <a:off x="6962351" y="4161085"/>
              <a:ext cx="445219" cy="446349"/>
            </a:xfrm>
            <a:prstGeom prst="ellipse">
              <a:avLst/>
            </a:prstGeom>
            <a:solidFill>
              <a:schemeClr val="bg1">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nchor="ctr"/>
            <a:lstStyle/>
            <a:p>
              <a:pPr algn="ctr">
                <a:lnSpc>
                  <a:spcPct val="150000"/>
                </a:lnSpc>
                <a:defRPr/>
              </a:pPr>
              <a:r>
                <a:rPr lang="en-US" altLang="zh-CN" sz="2800" b="1" dirty="0">
                  <a:solidFill>
                    <a:schemeClr val="tx1"/>
                  </a:solidFill>
                  <a:latin typeface="宋体" pitchFamily="2" charset="-122"/>
                  <a:ea typeface="宋体" pitchFamily="2" charset="-122"/>
                  <a:cs typeface="+mn-ea"/>
                  <a:sym typeface="+mn-lt"/>
                </a:rPr>
                <a:t>3</a:t>
              </a:r>
              <a:endParaRPr lang="zh-CN" altLang="en-US" sz="2800" b="1" dirty="0">
                <a:solidFill>
                  <a:schemeClr val="tx1"/>
                </a:solidFill>
                <a:latin typeface="宋体" pitchFamily="2" charset="-122"/>
                <a:ea typeface="宋体" pitchFamily="2" charset="-122"/>
                <a:cs typeface="+mn-ea"/>
                <a:sym typeface="+mn-lt"/>
              </a:endParaRPr>
            </a:p>
          </p:txBody>
        </p:sp>
      </p:gr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4751984" y="2431247"/>
            <a:ext cx="5669024" cy="3046988"/>
          </a:xfrm>
          <a:prstGeom prst="rect">
            <a:avLst/>
          </a:prstGeom>
          <a:noFill/>
        </p:spPr>
        <p:txBody>
          <a:bodyPr wrap="square">
            <a:spAutoFit/>
          </a:bodyPr>
          <a:lstStyle>
            <a:defPPr>
              <a:defRPr lang="zh-CN"/>
            </a:defPPr>
            <a:lvl1pPr marL="342900" indent="-342900" algn="just">
              <a:lnSpc>
                <a:spcPct val="150000"/>
              </a:lnSpc>
              <a:spcAft>
                <a:spcPts val="1200"/>
              </a:spcAft>
              <a:buClr>
                <a:schemeClr val="bg1"/>
              </a:buClr>
              <a:buSzPct val="110000"/>
              <a:buFont typeface="Wingdings" panose="05000000000000000000" pitchFamily="2" charset="2"/>
              <a:buChar char="u"/>
              <a:defRPr b="1">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defRPr>
            </a:lvl1pPr>
          </a:lstStyle>
          <a:p>
            <a:pPr marL="368300" indent="-457200">
              <a:lnSpc>
                <a:spcPct val="200000"/>
              </a:lnSpc>
              <a:spcAft>
                <a:spcPts val="0"/>
              </a:spcAft>
              <a:buFont typeface="Wingdings" panose="05000000000000000000" pitchFamily="2" charset="2"/>
              <a:buChar char="n"/>
            </a:pPr>
            <a:r>
              <a:rPr lang="zh-CN" altLang="en-US" sz="3200" dirty="0" smtClean="0">
                <a:solidFill>
                  <a:srgbClr val="0C0218"/>
                </a:solidFill>
                <a:effectLst/>
                <a:latin typeface="宋体" pitchFamily="2" charset="-122"/>
                <a:ea typeface="宋体" pitchFamily="2" charset="-122"/>
                <a:sym typeface="+mn-ea"/>
              </a:rPr>
              <a:t>太平天国起义的失败</a:t>
            </a:r>
          </a:p>
          <a:p>
            <a:pPr marL="368300" indent="-457200">
              <a:lnSpc>
                <a:spcPct val="200000"/>
              </a:lnSpc>
              <a:spcAft>
                <a:spcPts val="0"/>
              </a:spcAft>
              <a:buFont typeface="Wingdings" panose="05000000000000000000" pitchFamily="2" charset="2"/>
              <a:buChar char="n"/>
            </a:pPr>
            <a:r>
              <a:rPr lang="zh-CN" altLang="en-US" sz="3200" dirty="0" smtClean="0">
                <a:solidFill>
                  <a:srgbClr val="0C0218"/>
                </a:solidFill>
                <a:effectLst/>
                <a:latin typeface="宋体" pitchFamily="2" charset="-122"/>
                <a:ea typeface="宋体" pitchFamily="2" charset="-122"/>
                <a:sym typeface="+mn-ea"/>
              </a:rPr>
              <a:t>    带给我们怎样的启示？</a:t>
            </a:r>
          </a:p>
          <a:p>
            <a:pPr marL="368300" indent="-457200">
              <a:lnSpc>
                <a:spcPct val="200000"/>
              </a:lnSpc>
              <a:spcAft>
                <a:spcPts val="0"/>
              </a:spcAft>
              <a:buFont typeface="Wingdings" panose="05000000000000000000" pitchFamily="2" charset="2"/>
              <a:buChar char="n"/>
            </a:pPr>
            <a:endParaRPr lang="zh-CN" altLang="en-US" sz="3200" dirty="0">
              <a:solidFill>
                <a:srgbClr val="0C0218"/>
              </a:solidFill>
              <a:effectLst/>
              <a:latin typeface="宋体" pitchFamily="2" charset="-122"/>
              <a:ea typeface="宋体" pitchFamily="2" charset="-122"/>
              <a:sym typeface="+mn-ea"/>
            </a:endParaRPr>
          </a:p>
        </p:txBody>
      </p:sp>
      <p:grpSp>
        <p:nvGrpSpPr>
          <p:cNvPr id="5" name="组合 22"/>
          <p:cNvGrpSpPr/>
          <p:nvPr/>
        </p:nvGrpSpPr>
        <p:grpSpPr>
          <a:xfrm>
            <a:off x="1768597" y="2349063"/>
            <a:ext cx="2267375" cy="2465732"/>
            <a:chOff x="475624" y="456507"/>
            <a:chExt cx="2918826" cy="2902008"/>
          </a:xfrm>
        </p:grpSpPr>
        <p:grpSp>
          <p:nvGrpSpPr>
            <p:cNvPr id="6" name="组合 23"/>
            <p:cNvGrpSpPr/>
            <p:nvPr/>
          </p:nvGrpSpPr>
          <p:grpSpPr>
            <a:xfrm>
              <a:off x="475624" y="456507"/>
              <a:ext cx="2918826" cy="2902008"/>
              <a:chOff x="475624" y="456507"/>
              <a:chExt cx="2918826" cy="2902008"/>
            </a:xfrm>
          </p:grpSpPr>
          <p:sp>
            <p:nvSpPr>
              <p:cNvPr id="26" name="矩形: 对角圆角 25"/>
              <p:cNvSpPr/>
              <p:nvPr/>
            </p:nvSpPr>
            <p:spPr>
              <a:xfrm>
                <a:off x="669447" y="638442"/>
                <a:ext cx="2532155" cy="2532886"/>
              </a:xfrm>
              <a:prstGeom prst="round2DiagRect">
                <a:avLst>
                  <a:gd name="adj1" fmla="val 21529"/>
                  <a:gd name="adj2" fmla="val 0"/>
                </a:avLst>
              </a:prstGeom>
              <a:solidFill>
                <a:schemeClr val="bg1"/>
              </a:solidFill>
              <a:ln>
                <a:noFill/>
              </a:ln>
              <a:effectLst>
                <a:outerShdw blurRad="1905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p:nvSpPr>
            <p:spPr>
              <a:xfrm>
                <a:off x="1332558" y="1099021"/>
                <a:ext cx="1183944" cy="1666750"/>
              </a:xfrm>
              <a:custGeom>
                <a:avLst/>
                <a:gdLst/>
                <a:ahLst/>
                <a:cxnLst/>
                <a:rect l="l" t="t" r="r" b="b"/>
                <a:pathLst>
                  <a:path w="1560779" h="2197256">
                    <a:moveTo>
                      <a:pt x="578616" y="1780356"/>
                    </a:moveTo>
                    <a:lnTo>
                      <a:pt x="995516" y="1780356"/>
                    </a:lnTo>
                    <a:lnTo>
                      <a:pt x="995516" y="2197256"/>
                    </a:lnTo>
                    <a:lnTo>
                      <a:pt x="578616" y="2197256"/>
                    </a:lnTo>
                    <a:close/>
                    <a:moveTo>
                      <a:pt x="777422" y="0"/>
                    </a:moveTo>
                    <a:cubicBezTo>
                      <a:pt x="1016781" y="0"/>
                      <a:pt x="1207181" y="62559"/>
                      <a:pt x="1348620" y="187679"/>
                    </a:cubicBezTo>
                    <a:cubicBezTo>
                      <a:pt x="1490060" y="312798"/>
                      <a:pt x="1560779" y="458441"/>
                      <a:pt x="1560779" y="624608"/>
                    </a:cubicBezTo>
                    <a:cubicBezTo>
                      <a:pt x="1560779" y="716593"/>
                      <a:pt x="1534816" y="803633"/>
                      <a:pt x="1482889" y="885727"/>
                    </a:cubicBezTo>
                    <a:cubicBezTo>
                      <a:pt x="1430962" y="967821"/>
                      <a:pt x="1319937" y="1079588"/>
                      <a:pt x="1149814" y="1221027"/>
                    </a:cubicBezTo>
                    <a:cubicBezTo>
                      <a:pt x="1061785" y="1294220"/>
                      <a:pt x="1007138" y="1353070"/>
                      <a:pt x="985872" y="1397579"/>
                    </a:cubicBezTo>
                    <a:cubicBezTo>
                      <a:pt x="964607" y="1442088"/>
                      <a:pt x="954963" y="1521710"/>
                      <a:pt x="956942" y="1636444"/>
                    </a:cubicBezTo>
                    <a:lnTo>
                      <a:pt x="578616" y="1636444"/>
                    </a:lnTo>
                    <a:cubicBezTo>
                      <a:pt x="577627" y="1582044"/>
                      <a:pt x="577132" y="1548910"/>
                      <a:pt x="577132" y="1537040"/>
                    </a:cubicBezTo>
                    <a:cubicBezTo>
                      <a:pt x="577132" y="1414394"/>
                      <a:pt x="597408" y="1313507"/>
                      <a:pt x="637961" y="1234380"/>
                    </a:cubicBezTo>
                    <a:cubicBezTo>
                      <a:pt x="678514" y="1155253"/>
                      <a:pt x="759619" y="1066235"/>
                      <a:pt x="881276" y="967326"/>
                    </a:cubicBezTo>
                    <a:cubicBezTo>
                      <a:pt x="1002934" y="868418"/>
                      <a:pt x="1075632" y="803633"/>
                      <a:pt x="1099370" y="772971"/>
                    </a:cubicBezTo>
                    <a:cubicBezTo>
                      <a:pt x="1135966" y="724505"/>
                      <a:pt x="1154264" y="671095"/>
                      <a:pt x="1154264" y="612739"/>
                    </a:cubicBezTo>
                    <a:cubicBezTo>
                      <a:pt x="1154264" y="531634"/>
                      <a:pt x="1121872" y="462150"/>
                      <a:pt x="1057087" y="404289"/>
                    </a:cubicBezTo>
                    <a:cubicBezTo>
                      <a:pt x="992301" y="346427"/>
                      <a:pt x="905015" y="317496"/>
                      <a:pt x="795226" y="317496"/>
                    </a:cubicBezTo>
                    <a:cubicBezTo>
                      <a:pt x="689394" y="317496"/>
                      <a:pt x="600870" y="347664"/>
                      <a:pt x="529656" y="407998"/>
                    </a:cubicBezTo>
                    <a:cubicBezTo>
                      <a:pt x="458442" y="468332"/>
                      <a:pt x="409482" y="560317"/>
                      <a:pt x="382777" y="683953"/>
                    </a:cubicBezTo>
                    <a:lnTo>
                      <a:pt x="0" y="636477"/>
                    </a:lnTo>
                    <a:cubicBezTo>
                      <a:pt x="10880" y="459430"/>
                      <a:pt x="86298" y="309089"/>
                      <a:pt x="226254" y="185453"/>
                    </a:cubicBezTo>
                    <a:cubicBezTo>
                      <a:pt x="366209" y="61818"/>
                      <a:pt x="549932" y="0"/>
                      <a:pt x="777422" y="0"/>
                    </a:cubicBezTo>
                    <a:close/>
                  </a:path>
                </a:pathLst>
              </a:custGeom>
              <a:solidFill>
                <a:srgbClr val="91C3C2"/>
              </a:solidFill>
              <a:ln>
                <a:noFill/>
              </a:ln>
              <a:effectLst>
                <a:outerShdw blurRad="50800" dist="38100" dir="2700000" algn="tl" rotWithShape="0">
                  <a:prstClr val="black">
                    <a:alpha val="40000"/>
                  </a:prstClr>
                </a:outerShdw>
              </a:effectLst>
            </p:spPr>
            <p:txBody>
              <a:bodyPr rot="0" spcFirstLastPara="0" vertOverflow="overflow" horzOverflow="overflow" vert="horz" wrap="square" lIns="91440" tIns="45720" rIns="91440" bIns="45720" numCol="1" spcCol="0" rtlCol="0" fromWordArt="0" anchor="t" anchorCtr="0" forceAA="0" compatLnSpc="1">
                <a:noAutofit/>
              </a:bodyPr>
              <a:lstStyle/>
              <a:p>
                <a:pPr>
                  <a:lnSpc>
                    <a:spcPct val="150000"/>
                  </a:lnSpc>
                </a:pPr>
                <a:endParaRPr lang="zh-CN" altLang="en-US" sz="23900" b="1" dirty="0">
                  <a:solidFill>
                    <a:schemeClr val="bg1">
                      <a:lumMod val="95000"/>
                    </a:schemeClr>
                  </a:solidFill>
                  <a:effectLst>
                    <a:outerShdw blurRad="38100" dist="38100" dir="2700000" algn="tl">
                      <a:srgbClr val="000000">
                        <a:alpha val="43137"/>
                      </a:srgbClr>
                    </a:outerShdw>
                  </a:effectLst>
                  <a:latin typeface="Arial" panose="020B0604020202020204" pitchFamily="34" charset="0"/>
                  <a:ea typeface="微软雅黑" panose="020B0503020204020204" pitchFamily="34" charset="-122"/>
                  <a:cs typeface="Arial" panose="020B0604020202020204" pitchFamily="34" charset="0"/>
                </a:endParaRPr>
              </a:p>
            </p:txBody>
          </p:sp>
          <p:grpSp>
            <p:nvGrpSpPr>
              <p:cNvPr id="7" name="组合 27"/>
              <p:cNvGrpSpPr/>
              <p:nvPr/>
            </p:nvGrpSpPr>
            <p:grpSpPr>
              <a:xfrm>
                <a:off x="475624" y="456507"/>
                <a:ext cx="2918826" cy="2902008"/>
                <a:chOff x="475624" y="456507"/>
                <a:chExt cx="2918826" cy="2902008"/>
              </a:xfrm>
            </p:grpSpPr>
            <p:grpSp>
              <p:nvGrpSpPr>
                <p:cNvPr id="8" name="iŝľiḑe"/>
                <p:cNvGrpSpPr/>
                <p:nvPr/>
              </p:nvGrpSpPr>
              <p:grpSpPr>
                <a:xfrm>
                  <a:off x="669457" y="638441"/>
                  <a:ext cx="2532147" cy="2532886"/>
                  <a:chOff x="982756" y="2270126"/>
                  <a:chExt cx="2938463" cy="2938463"/>
                </a:xfrm>
                <a:solidFill>
                  <a:schemeClr val="bg1">
                    <a:lumMod val="65000"/>
                    <a:alpha val="20000"/>
                  </a:schemeClr>
                </a:solidFill>
              </p:grpSpPr>
              <p:sp>
                <p:nvSpPr>
                  <p:cNvPr id="44" name="í$1ïḑe"/>
                  <p:cNvSpPr/>
                  <p:nvPr/>
                </p:nvSpPr>
                <p:spPr bwMode="auto">
                  <a:xfrm>
                    <a:off x="1667370" y="2807739"/>
                    <a:ext cx="2253849" cy="2400850"/>
                  </a:xfrm>
                  <a:custGeom>
                    <a:avLst/>
                    <a:gdLst>
                      <a:gd name="T0" fmla="*/ 764 w 804"/>
                      <a:gd name="T1" fmla="*/ 744 h 964"/>
                      <a:gd name="T2" fmla="*/ 584 w 804"/>
                      <a:gd name="T3" fmla="*/ 924 h 964"/>
                      <a:gd name="T4" fmla="*/ 0 w 804"/>
                      <a:gd name="T5" fmla="*/ 924 h 964"/>
                      <a:gd name="T6" fmla="*/ 0 w 804"/>
                      <a:gd name="T7" fmla="*/ 964 h 964"/>
                      <a:gd name="T8" fmla="*/ 584 w 804"/>
                      <a:gd name="T9" fmla="*/ 964 h 964"/>
                      <a:gd name="T10" fmla="*/ 804 w 804"/>
                      <a:gd name="T11" fmla="*/ 744 h 964"/>
                      <a:gd name="T12" fmla="*/ 804 w 804"/>
                      <a:gd name="T13" fmla="*/ 0 h 964"/>
                      <a:gd name="T14" fmla="*/ 764 w 804"/>
                      <a:gd name="T15" fmla="*/ 0 h 964"/>
                      <a:gd name="T16" fmla="*/ 764 w 804"/>
                      <a:gd name="T17" fmla="*/ 744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4" h="964">
                        <a:moveTo>
                          <a:pt x="764" y="744"/>
                        </a:moveTo>
                        <a:cubicBezTo>
                          <a:pt x="764" y="843"/>
                          <a:pt x="683" y="924"/>
                          <a:pt x="584" y="924"/>
                        </a:cubicBezTo>
                        <a:cubicBezTo>
                          <a:pt x="0" y="924"/>
                          <a:pt x="0" y="924"/>
                          <a:pt x="0" y="924"/>
                        </a:cubicBezTo>
                        <a:cubicBezTo>
                          <a:pt x="0" y="964"/>
                          <a:pt x="0" y="964"/>
                          <a:pt x="0" y="964"/>
                        </a:cubicBezTo>
                        <a:cubicBezTo>
                          <a:pt x="584" y="964"/>
                          <a:pt x="584" y="964"/>
                          <a:pt x="584" y="964"/>
                        </a:cubicBezTo>
                        <a:cubicBezTo>
                          <a:pt x="705" y="964"/>
                          <a:pt x="804" y="865"/>
                          <a:pt x="804" y="744"/>
                        </a:cubicBezTo>
                        <a:cubicBezTo>
                          <a:pt x="804" y="0"/>
                          <a:pt x="804" y="0"/>
                          <a:pt x="804" y="0"/>
                        </a:cubicBezTo>
                        <a:cubicBezTo>
                          <a:pt x="764" y="0"/>
                          <a:pt x="764" y="0"/>
                          <a:pt x="764" y="0"/>
                        </a:cubicBezTo>
                        <a:lnTo>
                          <a:pt x="764" y="744"/>
                        </a:lnTo>
                        <a:close/>
                      </a:path>
                    </a:pathLst>
                  </a:custGeom>
                  <a:solidFill>
                    <a:srgbClr val="207FBA"/>
                  </a:solidFill>
                  <a:ln>
                    <a:noFill/>
                  </a:ln>
                  <a:effectLst>
                    <a:outerShdw blurRad="50800" dist="38100" dir="13500000" algn="br" rotWithShape="0">
                      <a:prstClr val="black">
                        <a:alpha val="9000"/>
                      </a:prstClr>
                    </a:outerShdw>
                  </a:effectLst>
                </p:spPr>
                <p:txBody>
                  <a:bodyPr vert="horz" wrap="square" lIns="91440" tIns="45720" rIns="91440" bIns="45720" numCol="1" anchor="t" anchorCtr="0" compatLnSpc="1">
                    <a:normAutofit/>
                  </a:bodyPr>
                  <a:lstStyle/>
                  <a:p>
                    <a:endParaRPr lang="id-ID">
                      <a:solidFill>
                        <a:srgbClr val="005CA2"/>
                      </a:solidFill>
                    </a:endParaRPr>
                  </a:p>
                </p:txBody>
              </p:sp>
              <p:sp>
                <p:nvSpPr>
                  <p:cNvPr id="45" name="îšḷîḍê"/>
                  <p:cNvSpPr/>
                  <p:nvPr/>
                </p:nvSpPr>
                <p:spPr bwMode="auto">
                  <a:xfrm>
                    <a:off x="982756" y="2270126"/>
                    <a:ext cx="2385373" cy="2376488"/>
                  </a:xfrm>
                  <a:custGeom>
                    <a:avLst/>
                    <a:gdLst>
                      <a:gd name="T0" fmla="*/ 40 w 804"/>
                      <a:gd name="T1" fmla="*/ 220 h 980"/>
                      <a:gd name="T2" fmla="*/ 220 w 804"/>
                      <a:gd name="T3" fmla="*/ 40 h 980"/>
                      <a:gd name="T4" fmla="*/ 804 w 804"/>
                      <a:gd name="T5" fmla="*/ 40 h 980"/>
                      <a:gd name="T6" fmla="*/ 804 w 804"/>
                      <a:gd name="T7" fmla="*/ 0 h 980"/>
                      <a:gd name="T8" fmla="*/ 220 w 804"/>
                      <a:gd name="T9" fmla="*/ 0 h 980"/>
                      <a:gd name="T10" fmla="*/ 0 w 804"/>
                      <a:gd name="T11" fmla="*/ 220 h 980"/>
                      <a:gd name="T12" fmla="*/ 0 w 804"/>
                      <a:gd name="T13" fmla="*/ 980 h 980"/>
                      <a:gd name="T14" fmla="*/ 40 w 804"/>
                      <a:gd name="T15" fmla="*/ 980 h 980"/>
                      <a:gd name="T16" fmla="*/ 40 w 804"/>
                      <a:gd name="T17" fmla="*/ 220 h 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4" h="980">
                        <a:moveTo>
                          <a:pt x="40" y="220"/>
                        </a:moveTo>
                        <a:cubicBezTo>
                          <a:pt x="40" y="121"/>
                          <a:pt x="121" y="40"/>
                          <a:pt x="220" y="40"/>
                        </a:cubicBezTo>
                        <a:cubicBezTo>
                          <a:pt x="804" y="40"/>
                          <a:pt x="804" y="40"/>
                          <a:pt x="804" y="40"/>
                        </a:cubicBezTo>
                        <a:cubicBezTo>
                          <a:pt x="804" y="0"/>
                          <a:pt x="804" y="0"/>
                          <a:pt x="804" y="0"/>
                        </a:cubicBezTo>
                        <a:cubicBezTo>
                          <a:pt x="220" y="0"/>
                          <a:pt x="220" y="0"/>
                          <a:pt x="220" y="0"/>
                        </a:cubicBezTo>
                        <a:cubicBezTo>
                          <a:pt x="99" y="0"/>
                          <a:pt x="0" y="99"/>
                          <a:pt x="0" y="220"/>
                        </a:cubicBezTo>
                        <a:cubicBezTo>
                          <a:pt x="0" y="980"/>
                          <a:pt x="0" y="980"/>
                          <a:pt x="0" y="980"/>
                        </a:cubicBezTo>
                        <a:cubicBezTo>
                          <a:pt x="40" y="980"/>
                          <a:pt x="40" y="980"/>
                          <a:pt x="40" y="980"/>
                        </a:cubicBezTo>
                        <a:lnTo>
                          <a:pt x="40" y="220"/>
                        </a:lnTo>
                        <a:close/>
                      </a:path>
                    </a:pathLst>
                  </a:custGeom>
                  <a:solidFill>
                    <a:srgbClr val="207FBA"/>
                  </a:solidFill>
                  <a:ln>
                    <a:noFill/>
                  </a:ln>
                  <a:effectLst>
                    <a:outerShdw blurRad="50800" dist="38100" dir="2700000" algn="tl" rotWithShape="0">
                      <a:prstClr val="black">
                        <a:alpha val="13000"/>
                      </a:prstClr>
                    </a:outerShdw>
                  </a:effectLst>
                </p:spPr>
                <p:txBody>
                  <a:bodyPr vert="horz" wrap="square" lIns="91440" tIns="45720" rIns="91440" bIns="45720" numCol="1" anchor="t" anchorCtr="0" compatLnSpc="1">
                    <a:normAutofit/>
                  </a:bodyPr>
                  <a:lstStyle/>
                  <a:p>
                    <a:endParaRPr lang="id-ID" dirty="0">
                      <a:solidFill>
                        <a:srgbClr val="005CA2"/>
                      </a:solidFill>
                    </a:endParaRPr>
                  </a:p>
                </p:txBody>
              </p:sp>
            </p:grpSp>
            <p:grpSp>
              <p:nvGrpSpPr>
                <p:cNvPr id="9" name="组合 29"/>
                <p:cNvGrpSpPr/>
                <p:nvPr/>
              </p:nvGrpSpPr>
              <p:grpSpPr>
                <a:xfrm>
                  <a:off x="475624" y="2919694"/>
                  <a:ext cx="459183" cy="438821"/>
                  <a:chOff x="755459" y="4911986"/>
                  <a:chExt cx="692524" cy="661814"/>
                </a:xfrm>
                <a:effectLst>
                  <a:outerShdw blurRad="50800" dist="38100" dir="13500000" algn="br" rotWithShape="0">
                    <a:prstClr val="black">
                      <a:alpha val="25000"/>
                    </a:prstClr>
                  </a:outerShdw>
                </a:effectLst>
              </p:grpSpPr>
              <p:grpSp>
                <p:nvGrpSpPr>
                  <p:cNvPr id="10" name="组合 37"/>
                  <p:cNvGrpSpPr/>
                  <p:nvPr/>
                </p:nvGrpSpPr>
                <p:grpSpPr>
                  <a:xfrm flipH="1" flipV="1">
                    <a:off x="1045734" y="4911986"/>
                    <a:ext cx="402249" cy="382593"/>
                    <a:chOff x="4330395" y="1277094"/>
                    <a:chExt cx="599690" cy="570386"/>
                  </a:xfrm>
                </p:grpSpPr>
                <p:sp>
                  <p:nvSpPr>
                    <p:cNvPr id="42" name="矩形 41"/>
                    <p:cNvSpPr/>
                    <p:nvPr/>
                  </p:nvSpPr>
                  <p:spPr>
                    <a:xfrm>
                      <a:off x="4697789" y="1277094"/>
                      <a:ext cx="232296" cy="570386"/>
                    </a:xfrm>
                    <a:prstGeom prst="rect">
                      <a:avLst/>
                    </a:prstGeom>
                    <a:solidFill>
                      <a:srgbClr val="207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矩形 42"/>
                    <p:cNvSpPr/>
                    <p:nvPr/>
                  </p:nvSpPr>
                  <p:spPr>
                    <a:xfrm rot="5400000">
                      <a:off x="4527972" y="1079519"/>
                      <a:ext cx="204509" cy="599663"/>
                    </a:xfrm>
                    <a:prstGeom prst="rect">
                      <a:avLst/>
                    </a:prstGeom>
                    <a:solidFill>
                      <a:srgbClr val="207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11" name="组合 38"/>
                  <p:cNvGrpSpPr/>
                  <p:nvPr/>
                </p:nvGrpSpPr>
                <p:grpSpPr>
                  <a:xfrm flipH="1" flipV="1">
                    <a:off x="755459" y="5066091"/>
                    <a:ext cx="564092" cy="507709"/>
                    <a:chOff x="4355273" y="1037529"/>
                    <a:chExt cx="840968" cy="756913"/>
                  </a:xfrm>
                </p:grpSpPr>
                <p:sp>
                  <p:nvSpPr>
                    <p:cNvPr id="40" name="矩形 39"/>
                    <p:cNvSpPr/>
                    <p:nvPr/>
                  </p:nvSpPr>
                  <p:spPr>
                    <a:xfrm>
                      <a:off x="4963945" y="1037530"/>
                      <a:ext cx="232296" cy="756912"/>
                    </a:xfrm>
                    <a:prstGeom prst="rect">
                      <a:avLst/>
                    </a:prstGeom>
                    <a:solidFill>
                      <a:srgbClr val="85C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rot="5400000">
                      <a:off x="4673500" y="719302"/>
                      <a:ext cx="204511" cy="840965"/>
                    </a:xfrm>
                    <a:prstGeom prst="rect">
                      <a:avLst/>
                    </a:prstGeom>
                    <a:solidFill>
                      <a:srgbClr val="85C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12" name="组合 30"/>
                <p:cNvGrpSpPr/>
                <p:nvPr/>
              </p:nvGrpSpPr>
              <p:grpSpPr>
                <a:xfrm flipH="1" flipV="1">
                  <a:off x="2935267" y="456507"/>
                  <a:ext cx="459183" cy="438821"/>
                  <a:chOff x="755459" y="4911986"/>
                  <a:chExt cx="692524" cy="661814"/>
                </a:xfrm>
                <a:effectLst>
                  <a:outerShdw blurRad="50800" dist="38100" dir="13500000" algn="br" rotWithShape="0">
                    <a:prstClr val="black">
                      <a:alpha val="25000"/>
                    </a:prstClr>
                  </a:outerShdw>
                </a:effectLst>
              </p:grpSpPr>
              <p:grpSp>
                <p:nvGrpSpPr>
                  <p:cNvPr id="16" name="组合 31"/>
                  <p:cNvGrpSpPr/>
                  <p:nvPr/>
                </p:nvGrpSpPr>
                <p:grpSpPr>
                  <a:xfrm flipH="1" flipV="1">
                    <a:off x="1045734" y="4911986"/>
                    <a:ext cx="402249" cy="382593"/>
                    <a:chOff x="4330395" y="1277094"/>
                    <a:chExt cx="599690" cy="570386"/>
                  </a:xfrm>
                </p:grpSpPr>
                <p:sp>
                  <p:nvSpPr>
                    <p:cNvPr id="36" name="矩形 35"/>
                    <p:cNvSpPr/>
                    <p:nvPr/>
                  </p:nvSpPr>
                  <p:spPr>
                    <a:xfrm>
                      <a:off x="4697789" y="1277094"/>
                      <a:ext cx="232296" cy="570386"/>
                    </a:xfrm>
                    <a:prstGeom prst="rect">
                      <a:avLst/>
                    </a:prstGeom>
                    <a:solidFill>
                      <a:srgbClr val="207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rot="5400000">
                      <a:off x="4527972" y="1079519"/>
                      <a:ext cx="204509" cy="599663"/>
                    </a:xfrm>
                    <a:prstGeom prst="rect">
                      <a:avLst/>
                    </a:prstGeom>
                    <a:solidFill>
                      <a:srgbClr val="207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20" name="组合 32"/>
                  <p:cNvGrpSpPr/>
                  <p:nvPr/>
                </p:nvGrpSpPr>
                <p:grpSpPr>
                  <a:xfrm flipH="1" flipV="1">
                    <a:off x="755459" y="5066091"/>
                    <a:ext cx="564092" cy="507709"/>
                    <a:chOff x="4355273" y="1037529"/>
                    <a:chExt cx="840968" cy="756913"/>
                  </a:xfrm>
                </p:grpSpPr>
                <p:sp>
                  <p:nvSpPr>
                    <p:cNvPr id="34" name="矩形 33"/>
                    <p:cNvSpPr/>
                    <p:nvPr/>
                  </p:nvSpPr>
                  <p:spPr>
                    <a:xfrm>
                      <a:off x="4963945" y="1037530"/>
                      <a:ext cx="232296" cy="756912"/>
                    </a:xfrm>
                    <a:prstGeom prst="rect">
                      <a:avLst/>
                    </a:prstGeom>
                    <a:solidFill>
                      <a:srgbClr val="85C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rot="5400000">
                      <a:off x="4673500" y="719302"/>
                      <a:ext cx="204511" cy="840965"/>
                    </a:xfrm>
                    <a:prstGeom prst="rect">
                      <a:avLst/>
                    </a:prstGeom>
                    <a:solidFill>
                      <a:srgbClr val="85C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grpSp>
        <p:sp>
          <p:nvSpPr>
            <p:cNvPr id="25" name="文本框 24"/>
            <p:cNvSpPr txBox="1"/>
            <p:nvPr/>
          </p:nvSpPr>
          <p:spPr>
            <a:xfrm>
              <a:off x="1242447" y="1030831"/>
              <a:ext cx="1183944" cy="1666750"/>
            </a:xfrm>
            <a:custGeom>
              <a:avLst/>
              <a:gdLst/>
              <a:ahLst/>
              <a:cxnLst/>
              <a:rect l="l" t="t" r="r" b="b"/>
              <a:pathLst>
                <a:path w="1560779" h="2197256">
                  <a:moveTo>
                    <a:pt x="578616" y="1780356"/>
                  </a:moveTo>
                  <a:lnTo>
                    <a:pt x="995516" y="1780356"/>
                  </a:lnTo>
                  <a:lnTo>
                    <a:pt x="995516" y="2197256"/>
                  </a:lnTo>
                  <a:lnTo>
                    <a:pt x="578616" y="2197256"/>
                  </a:lnTo>
                  <a:close/>
                  <a:moveTo>
                    <a:pt x="777422" y="0"/>
                  </a:moveTo>
                  <a:cubicBezTo>
                    <a:pt x="1016781" y="0"/>
                    <a:pt x="1207181" y="62559"/>
                    <a:pt x="1348620" y="187679"/>
                  </a:cubicBezTo>
                  <a:cubicBezTo>
                    <a:pt x="1490060" y="312798"/>
                    <a:pt x="1560779" y="458441"/>
                    <a:pt x="1560779" y="624608"/>
                  </a:cubicBezTo>
                  <a:cubicBezTo>
                    <a:pt x="1560779" y="716593"/>
                    <a:pt x="1534816" y="803633"/>
                    <a:pt x="1482889" y="885727"/>
                  </a:cubicBezTo>
                  <a:cubicBezTo>
                    <a:pt x="1430962" y="967821"/>
                    <a:pt x="1319937" y="1079588"/>
                    <a:pt x="1149814" y="1221027"/>
                  </a:cubicBezTo>
                  <a:cubicBezTo>
                    <a:pt x="1061785" y="1294220"/>
                    <a:pt x="1007138" y="1353070"/>
                    <a:pt x="985872" y="1397579"/>
                  </a:cubicBezTo>
                  <a:cubicBezTo>
                    <a:pt x="964607" y="1442088"/>
                    <a:pt x="954963" y="1521710"/>
                    <a:pt x="956942" y="1636444"/>
                  </a:cubicBezTo>
                  <a:lnTo>
                    <a:pt x="578616" y="1636444"/>
                  </a:lnTo>
                  <a:cubicBezTo>
                    <a:pt x="577627" y="1582044"/>
                    <a:pt x="577132" y="1548910"/>
                    <a:pt x="577132" y="1537040"/>
                  </a:cubicBezTo>
                  <a:cubicBezTo>
                    <a:pt x="577132" y="1414394"/>
                    <a:pt x="597408" y="1313507"/>
                    <a:pt x="637961" y="1234380"/>
                  </a:cubicBezTo>
                  <a:cubicBezTo>
                    <a:pt x="678514" y="1155253"/>
                    <a:pt x="759619" y="1066235"/>
                    <a:pt x="881276" y="967326"/>
                  </a:cubicBezTo>
                  <a:cubicBezTo>
                    <a:pt x="1002934" y="868418"/>
                    <a:pt x="1075632" y="803633"/>
                    <a:pt x="1099370" y="772971"/>
                  </a:cubicBezTo>
                  <a:cubicBezTo>
                    <a:pt x="1135966" y="724505"/>
                    <a:pt x="1154264" y="671095"/>
                    <a:pt x="1154264" y="612739"/>
                  </a:cubicBezTo>
                  <a:cubicBezTo>
                    <a:pt x="1154264" y="531634"/>
                    <a:pt x="1121872" y="462150"/>
                    <a:pt x="1057087" y="404289"/>
                  </a:cubicBezTo>
                  <a:cubicBezTo>
                    <a:pt x="992301" y="346427"/>
                    <a:pt x="905015" y="317496"/>
                    <a:pt x="795226" y="317496"/>
                  </a:cubicBezTo>
                  <a:cubicBezTo>
                    <a:pt x="689394" y="317496"/>
                    <a:pt x="600870" y="347664"/>
                    <a:pt x="529656" y="407998"/>
                  </a:cubicBezTo>
                  <a:cubicBezTo>
                    <a:pt x="458442" y="468332"/>
                    <a:pt x="409482" y="560317"/>
                    <a:pt x="382777" y="683953"/>
                  </a:cubicBezTo>
                  <a:lnTo>
                    <a:pt x="0" y="636477"/>
                  </a:lnTo>
                  <a:cubicBezTo>
                    <a:pt x="10880" y="459430"/>
                    <a:pt x="86298" y="309089"/>
                    <a:pt x="226254" y="185453"/>
                  </a:cubicBezTo>
                  <a:cubicBezTo>
                    <a:pt x="366209" y="61818"/>
                    <a:pt x="549932" y="0"/>
                    <a:pt x="777422" y="0"/>
                  </a:cubicBezTo>
                  <a:close/>
                </a:path>
              </a:pathLst>
            </a:custGeom>
            <a:solidFill>
              <a:srgbClr val="207FBA"/>
            </a:solidFill>
            <a:ln>
              <a:noFill/>
            </a:ln>
            <a:effectLst>
              <a:outerShdw blurRad="50800" dist="38100" dir="2700000" algn="tl" rotWithShape="0">
                <a:prstClr val="black">
                  <a:alpha val="40000"/>
                </a:prstClr>
              </a:outerShdw>
            </a:effectLst>
          </p:spPr>
          <p:txBody>
            <a:bodyPr rot="0" spcFirstLastPara="0" vertOverflow="overflow" horzOverflow="overflow" vert="horz" wrap="square" lIns="91440" tIns="45720" rIns="91440" bIns="45720" numCol="1" spcCol="0" rtlCol="0" fromWordArt="0" anchor="t" anchorCtr="0" forceAA="0" compatLnSpc="1">
              <a:noAutofit/>
            </a:bodyPr>
            <a:lstStyle/>
            <a:p>
              <a:pPr>
                <a:lnSpc>
                  <a:spcPct val="150000"/>
                </a:lnSpc>
              </a:pPr>
              <a:endParaRPr lang="zh-CN" altLang="en-US" sz="23900" b="1" dirty="0">
                <a:solidFill>
                  <a:schemeClr val="bg1">
                    <a:lumMod val="95000"/>
                  </a:schemeClr>
                </a:solidFill>
                <a:effectLst>
                  <a:outerShdw blurRad="38100" dist="38100" dir="2700000" algn="tl">
                    <a:srgbClr val="000000">
                      <a:alpha val="43137"/>
                    </a:srgbClr>
                  </a:outerShdw>
                </a:effectLst>
                <a:latin typeface="Arial" panose="020B0604020202020204" pitchFamily="34" charset="0"/>
                <a:ea typeface="微软雅黑" panose="020B0503020204020204" pitchFamily="34" charset="-122"/>
                <a:cs typeface="Arial" panose="020B0604020202020204" pitchFamily="34" charset="0"/>
              </a:endParaRPr>
            </a:p>
          </p:txBody>
        </p:sp>
      </p:grpSp>
      <p:sp>
        <p:nvSpPr>
          <p:cNvPr id="2" name="矩形 1">
            <a:extLst>
              <a:ext uri="{FF2B5EF4-FFF2-40B4-BE49-F238E27FC236}">
                <a16:creationId xmlns:a16="http://schemas.microsoft.com/office/drawing/2014/main" xmlns="" id="{5ED4BDAD-C9B4-CAC2-5B0D-1B3DA5A0C42E}"/>
              </a:ext>
            </a:extLst>
          </p:cNvPr>
          <p:cNvSpPr/>
          <p:nvPr/>
        </p:nvSpPr>
        <p:spPr>
          <a:xfrm>
            <a:off x="1596382" y="1084224"/>
            <a:ext cx="2621230" cy="677108"/>
          </a:xfrm>
          <a:prstGeom prst="rect">
            <a:avLst/>
          </a:prstGeom>
        </p:spPr>
        <p:txBody>
          <a:bodyPr wrap="none">
            <a:spAutoFit/>
          </a:bodyPr>
          <a:lstStyle/>
          <a:p>
            <a:r>
              <a:rPr lang="zh-CN" altLang="en-US" sz="3800" b="1" dirty="0">
                <a:solidFill>
                  <a:srgbClr val="0000FF"/>
                </a:solidFill>
                <a:effectLst>
                  <a:outerShdw blurRad="38100" dist="38100" dir="2700000" algn="tl">
                    <a:srgbClr val="000000">
                      <a:alpha val="43137"/>
                    </a:srgbClr>
                  </a:outerShdw>
                  <a:reflection blurRad="6350" stA="20000" endPos="78000" dir="5400000" sy="-100000" algn="bl" rotWithShape="0"/>
                </a:effectLst>
                <a:latin typeface="华文中宋" panose="02010600040101010101" pitchFamily="2" charset="-122"/>
                <a:ea typeface="华文中宋" panose="02010600040101010101" pitchFamily="2" charset="-122"/>
              </a:rPr>
              <a:t>课后思考题</a:t>
            </a: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10" presetClass="entr" presetSubtype="0"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par>
                          <p:cTn id="13" fill="hold">
                            <p:stCondLst>
                              <p:cond delay="750"/>
                            </p:stCondLst>
                            <p:childTnLst>
                              <p:par>
                                <p:cTn id="14" presetID="10" presetClass="entr" presetSubtype="0" fill="hold" grpId="0" nodeType="after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157405" y="512588"/>
            <a:ext cx="4045215" cy="861770"/>
          </a:xfrm>
          <a:prstGeom prst="rect">
            <a:avLst/>
          </a:prstGeom>
          <a:noFill/>
        </p:spPr>
        <p:txBody>
          <a:bodyPr wrap="square" lIns="121917" tIns="60958" rIns="121917" bIns="60958" rtlCol="0">
            <a:spAutoFit/>
          </a:bodyPr>
          <a:lstStyle/>
          <a:p>
            <a:pPr algn="ctr">
              <a:lnSpc>
                <a:spcPct val="150000"/>
              </a:lnSpc>
            </a:pPr>
            <a:r>
              <a:rPr lang="zh-CN" altLang="en-US" sz="3200" b="1" dirty="0" smtClean="0">
                <a:solidFill>
                  <a:srgbClr val="0000FF"/>
                </a:solidFill>
                <a:latin typeface="宋体" panose="02010600030101010101" pitchFamily="2" charset="-122"/>
                <a:ea typeface="宋体" panose="02010600030101010101" pitchFamily="2" charset="-122"/>
              </a:rPr>
              <a:t>阅读参</a:t>
            </a:r>
            <a:r>
              <a:rPr lang="zh-CN" altLang="en-US" sz="3200" b="1" dirty="0">
                <a:solidFill>
                  <a:srgbClr val="0000FF"/>
                </a:solidFill>
                <a:latin typeface="宋体" panose="02010600030101010101" pitchFamily="2" charset="-122"/>
                <a:ea typeface="宋体" panose="02010600030101010101" pitchFamily="2" charset="-122"/>
              </a:rPr>
              <a:t>考资料</a:t>
            </a:r>
          </a:p>
        </p:txBody>
      </p:sp>
      <p:sp>
        <p:nvSpPr>
          <p:cNvPr id="17" name="Rectangle 3"/>
          <p:cNvSpPr>
            <a:spLocks noRot="1" noChangeArrowheads="1"/>
          </p:cNvSpPr>
          <p:nvPr/>
        </p:nvSpPr>
        <p:spPr bwMode="auto">
          <a:xfrm>
            <a:off x="1481959" y="1292772"/>
            <a:ext cx="9616966" cy="35630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lstStyle>
            <a:lvl1pPr marL="342900" indent="-342900">
              <a:defRPr>
                <a:solidFill>
                  <a:schemeClr val="tx1"/>
                </a:solidFill>
                <a:latin typeface="Calibri" panose="020F0502020204030204" charset="0"/>
                <a:ea typeface="宋体" panose="02010600030101010101" pitchFamily="2" charset="-122"/>
              </a:defRPr>
            </a:lvl1pPr>
            <a:lvl2pPr>
              <a:defRPr>
                <a:solidFill>
                  <a:schemeClr val="tx1"/>
                </a:solidFill>
                <a:latin typeface="Calibri" panose="020F0502020204030204" charset="0"/>
                <a:ea typeface="宋体" panose="02010600030101010101" pitchFamily="2" charset="-122"/>
              </a:defRPr>
            </a:lvl2pPr>
            <a:lvl3pPr>
              <a:defRPr>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latinLnBrk="1">
              <a:lnSpc>
                <a:spcPct val="140000"/>
              </a:lnSpc>
              <a:spcBef>
                <a:spcPct val="20000"/>
              </a:spcBef>
            </a:pPr>
            <a:r>
              <a:rPr lang="en-US" altLang="zh-CN" sz="2000" b="1" dirty="0" smtClean="0">
                <a:solidFill>
                  <a:srgbClr val="000000"/>
                </a:solidFill>
                <a:latin typeface="宋体" panose="02010600030101010101" pitchFamily="2" charset="-122"/>
              </a:rPr>
              <a:t>1.《</a:t>
            </a:r>
            <a:r>
              <a:rPr lang="zh-CN" altLang="en-US" sz="2000" b="1" dirty="0" smtClean="0">
                <a:solidFill>
                  <a:srgbClr val="000000"/>
                </a:solidFill>
                <a:latin typeface="宋体" panose="02010600030101010101" pitchFamily="2" charset="-122"/>
              </a:rPr>
              <a:t>天朝田亩制度</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a:t>
            </a:r>
            <a:r>
              <a:rPr lang="en-US" altLang="zh-CN" sz="2000" b="1" dirty="0" smtClean="0">
                <a:solidFill>
                  <a:srgbClr val="000000"/>
                </a:solidFill>
                <a:latin typeface="宋体" panose="02010600030101010101" pitchFamily="2" charset="-122"/>
              </a:rPr>
              <a:t>1853</a:t>
            </a:r>
            <a:r>
              <a:rPr lang="zh-CN" altLang="en-US" sz="2000" b="1" dirty="0" smtClean="0">
                <a:solidFill>
                  <a:srgbClr val="000000"/>
                </a:solidFill>
                <a:latin typeface="宋体" panose="02010600030101010101" pitchFamily="2" charset="-122"/>
              </a:rPr>
              <a:t>）</a:t>
            </a:r>
          </a:p>
          <a:p>
            <a:pPr latinLnBrk="1">
              <a:lnSpc>
                <a:spcPct val="140000"/>
              </a:lnSpc>
              <a:spcBef>
                <a:spcPct val="20000"/>
              </a:spcBef>
            </a:pPr>
            <a:r>
              <a:rPr lang="en-US" altLang="zh-CN" sz="2000" b="1" dirty="0" smtClean="0">
                <a:solidFill>
                  <a:srgbClr val="000000"/>
                </a:solidFill>
                <a:latin typeface="宋体" panose="02010600030101010101" pitchFamily="2" charset="-122"/>
              </a:rPr>
              <a:t>2.</a:t>
            </a:r>
            <a:r>
              <a:rPr lang="zh-CN" altLang="en-US" sz="2000" b="1" dirty="0" smtClean="0">
                <a:solidFill>
                  <a:srgbClr val="000000"/>
                </a:solidFill>
                <a:latin typeface="宋体" panose="02010600030101010101" pitchFamily="2" charset="-122"/>
              </a:rPr>
              <a:t>洪仁玕</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资政新篇</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a:t>
            </a:r>
            <a:r>
              <a:rPr lang="en-US" altLang="zh-CN" sz="2000" b="1" dirty="0" smtClean="0">
                <a:solidFill>
                  <a:srgbClr val="000000"/>
                </a:solidFill>
                <a:latin typeface="宋体" panose="02010600030101010101" pitchFamily="2" charset="-122"/>
              </a:rPr>
              <a:t>1859</a:t>
            </a:r>
            <a:r>
              <a:rPr lang="zh-CN" altLang="en-US" sz="2000" b="1" dirty="0" smtClean="0">
                <a:solidFill>
                  <a:srgbClr val="000000"/>
                </a:solidFill>
                <a:latin typeface="宋体" panose="02010600030101010101" pitchFamily="2" charset="-122"/>
              </a:rPr>
              <a:t>）</a:t>
            </a:r>
          </a:p>
          <a:p>
            <a:pPr latinLnBrk="1">
              <a:lnSpc>
                <a:spcPct val="140000"/>
              </a:lnSpc>
              <a:spcBef>
                <a:spcPct val="20000"/>
              </a:spcBef>
            </a:pPr>
            <a:r>
              <a:rPr lang="en-US" altLang="zh-CN" sz="2000" b="1" dirty="0" smtClean="0">
                <a:solidFill>
                  <a:srgbClr val="000000"/>
                </a:solidFill>
                <a:latin typeface="宋体" panose="02010600030101010101" pitchFamily="2" charset="-122"/>
              </a:rPr>
              <a:t>3.</a:t>
            </a:r>
            <a:r>
              <a:rPr lang="zh-CN" altLang="en-US" sz="2000" b="1" dirty="0" smtClean="0">
                <a:solidFill>
                  <a:srgbClr val="000000"/>
                </a:solidFill>
                <a:latin typeface="宋体" panose="02010600030101010101" pitchFamily="2" charset="-122"/>
              </a:rPr>
              <a:t>牟安世</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太平天国</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上海人民出版社</a:t>
            </a:r>
            <a:r>
              <a:rPr lang="en-US" altLang="zh-CN" sz="2000" b="1" dirty="0" smtClean="0">
                <a:solidFill>
                  <a:srgbClr val="000000"/>
                </a:solidFill>
                <a:latin typeface="宋体" panose="02010600030101010101" pitchFamily="2" charset="-122"/>
              </a:rPr>
              <a:t>1959</a:t>
            </a:r>
          </a:p>
          <a:p>
            <a:pPr latinLnBrk="1">
              <a:lnSpc>
                <a:spcPct val="140000"/>
              </a:lnSpc>
              <a:spcBef>
                <a:spcPct val="20000"/>
              </a:spcBef>
            </a:pPr>
            <a:r>
              <a:rPr lang="en-US" altLang="zh-CN" sz="2000" b="1" dirty="0" smtClean="0">
                <a:solidFill>
                  <a:srgbClr val="000000"/>
                </a:solidFill>
                <a:latin typeface="宋体" panose="02010600030101010101" pitchFamily="2" charset="-122"/>
              </a:rPr>
              <a:t>4.</a:t>
            </a:r>
            <a:r>
              <a:rPr lang="zh-CN" altLang="en-US" sz="2000" b="1" dirty="0" smtClean="0">
                <a:solidFill>
                  <a:srgbClr val="000000"/>
                </a:solidFill>
                <a:latin typeface="宋体" panose="02010600030101010101" pitchFamily="2" charset="-122"/>
              </a:rPr>
              <a:t>罗尔纲</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太平天国史</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，中华书局</a:t>
            </a:r>
            <a:r>
              <a:rPr lang="en-US" altLang="zh-CN" sz="2000" b="1" dirty="0" smtClean="0">
                <a:solidFill>
                  <a:srgbClr val="000000"/>
                </a:solidFill>
                <a:latin typeface="宋体" panose="02010600030101010101" pitchFamily="2" charset="-122"/>
              </a:rPr>
              <a:t>1991</a:t>
            </a:r>
          </a:p>
          <a:p>
            <a:pPr latinLnBrk="1">
              <a:lnSpc>
                <a:spcPct val="140000"/>
              </a:lnSpc>
              <a:spcBef>
                <a:spcPct val="20000"/>
              </a:spcBef>
            </a:pPr>
            <a:r>
              <a:rPr lang="en-US" altLang="zh-CN" sz="2000" b="1" dirty="0" smtClean="0">
                <a:solidFill>
                  <a:srgbClr val="000000"/>
                </a:solidFill>
                <a:latin typeface="宋体" panose="02010600030101010101" pitchFamily="2" charset="-122"/>
              </a:rPr>
              <a:t>5.</a:t>
            </a:r>
            <a:r>
              <a:rPr lang="zh-CN" altLang="en-US" sz="2000" b="1" dirty="0" smtClean="0">
                <a:solidFill>
                  <a:srgbClr val="000000"/>
                </a:solidFill>
                <a:latin typeface="宋体" panose="02010600030101010101" pitchFamily="2" charset="-122"/>
              </a:rPr>
              <a:t>王庆成</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太平天国的历史与思想</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中华书局</a:t>
            </a:r>
            <a:r>
              <a:rPr lang="en-US" altLang="zh-CN" sz="2000" b="1" dirty="0" smtClean="0">
                <a:solidFill>
                  <a:srgbClr val="000000"/>
                </a:solidFill>
                <a:latin typeface="宋体" panose="02010600030101010101" pitchFamily="2" charset="-122"/>
              </a:rPr>
              <a:t>1985</a:t>
            </a:r>
          </a:p>
          <a:p>
            <a:pPr latinLnBrk="1">
              <a:lnSpc>
                <a:spcPct val="140000"/>
              </a:lnSpc>
              <a:spcBef>
                <a:spcPct val="20000"/>
              </a:spcBef>
            </a:pPr>
            <a:r>
              <a:rPr lang="en-US" altLang="zh-CN" sz="2000" b="1" dirty="0" smtClean="0">
                <a:solidFill>
                  <a:srgbClr val="000000"/>
                </a:solidFill>
                <a:latin typeface="宋体" panose="02010600030101010101" pitchFamily="2" charset="-122"/>
              </a:rPr>
              <a:t>6.</a:t>
            </a:r>
            <a:r>
              <a:rPr lang="zh-CN" altLang="en-US" sz="2000" b="1" dirty="0" smtClean="0">
                <a:solidFill>
                  <a:srgbClr val="000000"/>
                </a:solidFill>
                <a:latin typeface="宋体" panose="02010600030101010101" pitchFamily="2" charset="-122"/>
              </a:rPr>
              <a:t>（美）魏斐德（</a:t>
            </a:r>
            <a:r>
              <a:rPr lang="en-US" altLang="zh-CN" sz="2000" b="1" dirty="0" smtClean="0">
                <a:solidFill>
                  <a:srgbClr val="000000"/>
                </a:solidFill>
                <a:latin typeface="宋体" panose="02010600030101010101" pitchFamily="2" charset="-122"/>
              </a:rPr>
              <a:t>Frederic Evans Wakeman, Jr.</a:t>
            </a:r>
            <a:r>
              <a:rPr lang="zh-CN" altLang="en-US" sz="2000" b="1" dirty="0" smtClean="0">
                <a:solidFill>
                  <a:srgbClr val="000000"/>
                </a:solidFill>
                <a:latin typeface="宋体" panose="02010600030101010101" pitchFamily="2" charset="-122"/>
              </a:rPr>
              <a:t>）：</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大门口的陌生人：</a:t>
            </a:r>
            <a:r>
              <a:rPr lang="en-US" altLang="zh-CN" sz="2000" b="1" dirty="0" smtClean="0">
                <a:solidFill>
                  <a:srgbClr val="000000"/>
                </a:solidFill>
                <a:latin typeface="宋体" panose="02010600030101010101" pitchFamily="2" charset="-122"/>
              </a:rPr>
              <a:t>1839-1861</a:t>
            </a:r>
            <a:r>
              <a:rPr lang="zh-CN" altLang="en-US" sz="2000" b="1" dirty="0" smtClean="0">
                <a:solidFill>
                  <a:srgbClr val="000000"/>
                </a:solidFill>
                <a:latin typeface="宋体" panose="02010600030101010101" pitchFamily="2" charset="-122"/>
              </a:rPr>
              <a:t>年间华南的社会动乱</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a:t>
            </a:r>
            <a:r>
              <a:rPr lang="en-US" altLang="zh-CN" sz="2000" b="1" dirty="0" smtClean="0">
                <a:solidFill>
                  <a:srgbClr val="000000"/>
                </a:solidFill>
                <a:latin typeface="宋体" panose="02010600030101010101" pitchFamily="2" charset="-122"/>
              </a:rPr>
              <a:t>1966</a:t>
            </a:r>
            <a:r>
              <a:rPr lang="zh-CN" altLang="en-US" sz="2000" b="1" dirty="0" smtClean="0">
                <a:solidFill>
                  <a:srgbClr val="000000"/>
                </a:solidFill>
                <a:latin typeface="宋体" panose="02010600030101010101" pitchFamily="2" charset="-122"/>
              </a:rPr>
              <a:t>），中国社会科学出版社</a:t>
            </a:r>
            <a:r>
              <a:rPr lang="en-US" altLang="zh-CN" sz="2000" b="1" dirty="0" smtClean="0">
                <a:solidFill>
                  <a:srgbClr val="000000"/>
                </a:solidFill>
                <a:latin typeface="宋体" panose="02010600030101010101" pitchFamily="2" charset="-122"/>
              </a:rPr>
              <a:t>2002</a:t>
            </a:r>
          </a:p>
          <a:p>
            <a:pPr latinLnBrk="1">
              <a:lnSpc>
                <a:spcPct val="140000"/>
              </a:lnSpc>
              <a:spcBef>
                <a:spcPct val="20000"/>
              </a:spcBef>
            </a:pPr>
            <a:r>
              <a:rPr lang="en-US" altLang="zh-CN" sz="2000" b="1" dirty="0" smtClean="0">
                <a:solidFill>
                  <a:srgbClr val="000000"/>
                </a:solidFill>
                <a:latin typeface="宋体" panose="02010600030101010101" pitchFamily="2" charset="-122"/>
              </a:rPr>
              <a:t>7.</a:t>
            </a:r>
            <a:r>
              <a:rPr lang="zh-CN" altLang="en-US" sz="2000" b="1" dirty="0" smtClean="0">
                <a:solidFill>
                  <a:srgbClr val="000000"/>
                </a:solidFill>
                <a:latin typeface="宋体" panose="02010600030101010101" pitchFamily="2" charset="-122"/>
              </a:rPr>
              <a:t>（美）孔飞力</a:t>
            </a:r>
            <a:r>
              <a:rPr lang="en-US" altLang="zh-CN" sz="2000" b="1" dirty="0" smtClean="0">
                <a:solidFill>
                  <a:srgbClr val="000000"/>
                </a:solidFill>
                <a:latin typeface="宋体" panose="02010600030101010101" pitchFamily="2" charset="-122"/>
              </a:rPr>
              <a:t>(Philip A. kuhn)</a:t>
            </a:r>
            <a:r>
              <a:rPr lang="zh-CN" altLang="en-US" sz="2000" b="1" dirty="0" smtClean="0">
                <a:solidFill>
                  <a:srgbClr val="000000"/>
                </a:solidFill>
                <a:latin typeface="宋体" panose="02010600030101010101" pitchFamily="2" charset="-122"/>
              </a:rPr>
              <a:t>：</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中华帝国晚期的叛乱及其敌人</a:t>
            </a:r>
            <a:r>
              <a:rPr lang="en-US" altLang="zh-CN" sz="2000" b="1" dirty="0" smtClean="0">
                <a:solidFill>
                  <a:srgbClr val="000000"/>
                </a:solidFill>
                <a:latin typeface="宋体" panose="02010600030101010101" pitchFamily="2" charset="-122"/>
              </a:rPr>
              <a:t>——1796-1864</a:t>
            </a:r>
            <a:r>
              <a:rPr lang="zh-CN" altLang="en-US" sz="2000" b="1" dirty="0" smtClean="0">
                <a:solidFill>
                  <a:srgbClr val="000000"/>
                </a:solidFill>
                <a:latin typeface="宋体" panose="02010600030101010101" pitchFamily="2" charset="-122"/>
              </a:rPr>
              <a:t>年的军事化与社会结构</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，中国社会科学出版社</a:t>
            </a:r>
            <a:r>
              <a:rPr lang="en-US" altLang="zh-CN" sz="2000" b="1" dirty="0" smtClean="0">
                <a:solidFill>
                  <a:srgbClr val="000000"/>
                </a:solidFill>
                <a:latin typeface="宋体" panose="02010600030101010101" pitchFamily="2" charset="-122"/>
              </a:rPr>
              <a:t>2002</a:t>
            </a:r>
          </a:p>
          <a:p>
            <a:pPr latinLnBrk="1">
              <a:lnSpc>
                <a:spcPct val="140000"/>
              </a:lnSpc>
              <a:spcBef>
                <a:spcPct val="20000"/>
              </a:spcBef>
            </a:pPr>
            <a:r>
              <a:rPr lang="en-US" altLang="zh-CN" sz="2000" b="1" dirty="0" smtClean="0">
                <a:solidFill>
                  <a:srgbClr val="000000"/>
                </a:solidFill>
                <a:latin typeface="宋体" panose="02010600030101010101" pitchFamily="2" charset="-122"/>
              </a:rPr>
              <a:t>8.</a:t>
            </a:r>
            <a:r>
              <a:rPr lang="zh-CN" altLang="en-US" sz="2000" b="1" dirty="0" smtClean="0">
                <a:solidFill>
                  <a:srgbClr val="000000"/>
                </a:solidFill>
                <a:latin typeface="宋体" panose="02010600030101010101" pitchFamily="2" charset="-122"/>
              </a:rPr>
              <a:t>费正清、刘广京等</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剑桥中国晚清史</a:t>
            </a:r>
            <a:r>
              <a:rPr lang="en-US" altLang="zh-CN" sz="2000" b="1" dirty="0" smtClean="0">
                <a:solidFill>
                  <a:srgbClr val="000000"/>
                </a:solidFill>
                <a:latin typeface="宋体" panose="02010600030101010101" pitchFamily="2" charset="-122"/>
              </a:rPr>
              <a:t>》,</a:t>
            </a:r>
            <a:r>
              <a:rPr lang="zh-CN" altLang="en-US" sz="2000" b="1" dirty="0" smtClean="0">
                <a:solidFill>
                  <a:srgbClr val="000000"/>
                </a:solidFill>
                <a:latin typeface="宋体" panose="02010600030101010101" pitchFamily="2" charset="-122"/>
              </a:rPr>
              <a:t>中国社会科学出版社</a:t>
            </a:r>
            <a:r>
              <a:rPr lang="en-US" altLang="zh-CN" sz="2000" b="1" dirty="0" smtClean="0">
                <a:solidFill>
                  <a:srgbClr val="000000"/>
                </a:solidFill>
                <a:latin typeface="宋体" panose="02010600030101010101" pitchFamily="2" charset="-122"/>
              </a:rPr>
              <a:t>1985</a:t>
            </a:r>
            <a:r>
              <a:rPr lang="zh-CN" altLang="en-US" sz="2000" b="1" dirty="0" smtClean="0">
                <a:solidFill>
                  <a:srgbClr val="000000"/>
                </a:solidFill>
                <a:latin typeface="宋体" panose="02010600030101010101" pitchFamily="2" charset="-122"/>
              </a:rPr>
              <a:t>年版</a:t>
            </a:r>
          </a:p>
          <a:p>
            <a:pPr>
              <a:lnSpc>
                <a:spcPct val="200000"/>
              </a:lnSpc>
            </a:pPr>
            <a:endParaRPr lang="en-US" altLang="zh-CN" sz="2000" b="1" dirty="0">
              <a:solidFill>
                <a:srgbClr val="000000"/>
              </a:solidFill>
              <a:latin typeface="宋体" pitchFamily="2" charset="-122"/>
            </a:endParaRPr>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a:extLst>
              <a:ext uri="{FF2B5EF4-FFF2-40B4-BE49-F238E27FC236}">
                <a16:creationId xmlns="" xmlns:a16="http://schemas.microsoft.com/office/drawing/2014/main" id="{D139870D-873E-BB46-8C51-0BDFD61BDEB5}"/>
              </a:ext>
            </a:extLst>
          </p:cNvPr>
          <p:cNvGrpSpPr/>
          <p:nvPr/>
        </p:nvGrpSpPr>
        <p:grpSpPr>
          <a:xfrm>
            <a:off x="3040581" y="566806"/>
            <a:ext cx="5953252" cy="661720"/>
            <a:chOff x="1148909" y="3536942"/>
            <a:chExt cx="4464939" cy="496290"/>
          </a:xfrm>
        </p:grpSpPr>
        <p:sp>
          <p:nvSpPr>
            <p:cNvPr id="11" name="文本框 10">
              <a:extLst>
                <a:ext uri="{FF2B5EF4-FFF2-40B4-BE49-F238E27FC236}">
                  <a16:creationId xmlns="" xmlns:a16="http://schemas.microsoft.com/office/drawing/2014/main" id="{CFC7A2A2-D463-4D44-8305-8A16682242DC}"/>
                </a:ext>
              </a:extLst>
            </p:cNvPr>
            <p:cNvSpPr txBox="1"/>
            <p:nvPr/>
          </p:nvSpPr>
          <p:spPr>
            <a:xfrm>
              <a:off x="1414146" y="3536942"/>
              <a:ext cx="4199702" cy="496290"/>
            </a:xfrm>
            <a:prstGeom prst="rect">
              <a:avLst/>
            </a:prstGeom>
            <a:noFill/>
          </p:spPr>
          <p:txBody>
            <a:bodyPr wrap="square" rtlCol="0">
              <a:spAutoFit/>
            </a:bodyPr>
            <a:lstStyle/>
            <a:p>
              <a:r>
                <a:rPr kumimoji="1" lang="zh-CN" altLang="en-US" sz="3600" b="1" dirty="0">
                  <a:solidFill>
                    <a:srgbClr val="FF0000"/>
                  </a:solidFill>
                  <a:latin typeface="宋体" pitchFamily="2" charset="-122"/>
                  <a:ea typeface="宋体" pitchFamily="2" charset="-122"/>
                </a:rPr>
                <a:t>太平天国运动的历史功绩</a:t>
              </a:r>
            </a:p>
          </p:txBody>
        </p:sp>
        <p:grpSp>
          <p:nvGrpSpPr>
            <p:cNvPr id="3" name="组合 11">
              <a:extLst>
                <a:ext uri="{FF2B5EF4-FFF2-40B4-BE49-F238E27FC236}">
                  <a16:creationId xmlns="" xmlns:a16="http://schemas.microsoft.com/office/drawing/2014/main" id="{9C0F7182-7D77-DB4F-B977-CF9F337CEAFD}"/>
                </a:ext>
              </a:extLst>
            </p:cNvPr>
            <p:cNvGrpSpPr/>
            <p:nvPr/>
          </p:nvGrpSpPr>
          <p:grpSpPr>
            <a:xfrm>
              <a:off x="1148909" y="3620152"/>
              <a:ext cx="236752" cy="243183"/>
              <a:chOff x="773710" y="3980236"/>
              <a:chExt cx="263336" cy="243183"/>
            </a:xfrm>
          </p:grpSpPr>
          <p:sp>
            <p:nvSpPr>
              <p:cNvPr id="13" name="平行四边形 12">
                <a:extLst>
                  <a:ext uri="{FF2B5EF4-FFF2-40B4-BE49-F238E27FC236}">
                    <a16:creationId xmlns="" xmlns:a16="http://schemas.microsoft.com/office/drawing/2014/main" id="{29AFB37A-4DCA-A843-AEEC-FBDCD5299987}"/>
                  </a:ext>
                </a:extLst>
              </p:cNvPr>
              <p:cNvSpPr/>
              <p:nvPr/>
            </p:nvSpPr>
            <p:spPr>
              <a:xfrm flipH="1">
                <a:off x="861489" y="3981224"/>
                <a:ext cx="175557" cy="239814"/>
              </a:xfrm>
              <a:prstGeom prst="parallelogram">
                <a:avLst>
                  <a:gd name="adj" fmla="val 58470"/>
                </a:avLst>
              </a:prstGeom>
              <a:solidFill>
                <a:srgbClr val="91C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直角三角形 13">
                <a:extLst>
                  <a:ext uri="{FF2B5EF4-FFF2-40B4-BE49-F238E27FC236}">
                    <a16:creationId xmlns="" xmlns:a16="http://schemas.microsoft.com/office/drawing/2014/main" id="{5C650764-7C4E-BB49-80E8-0603442D8B7C}"/>
                  </a:ext>
                </a:extLst>
              </p:cNvPr>
              <p:cNvSpPr/>
              <p:nvPr/>
            </p:nvSpPr>
            <p:spPr>
              <a:xfrm flipH="1" flipV="1">
                <a:off x="949268" y="3980236"/>
                <a:ext cx="87778" cy="187866"/>
              </a:xfrm>
              <a:prstGeom prst="rtTriangle">
                <a:avLst/>
              </a:prstGeom>
              <a:solidFill>
                <a:srgbClr val="D3C8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a:extLst>
                  <a:ext uri="{FF2B5EF4-FFF2-40B4-BE49-F238E27FC236}">
                    <a16:creationId xmlns="" xmlns:a16="http://schemas.microsoft.com/office/drawing/2014/main" id="{E974B2CB-F990-6049-B9D9-F97F3F7CC1BC}"/>
                  </a:ext>
                </a:extLst>
              </p:cNvPr>
              <p:cNvSpPr/>
              <p:nvPr/>
            </p:nvSpPr>
            <p:spPr>
              <a:xfrm flipH="1">
                <a:off x="773710" y="3981224"/>
                <a:ext cx="175557" cy="239814"/>
              </a:xfrm>
              <a:prstGeom prst="parallelogram">
                <a:avLst>
                  <a:gd name="adj" fmla="val 58470"/>
                </a:avLst>
              </a:prstGeom>
              <a:solidFill>
                <a:srgbClr val="2778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直角三角形 15">
                <a:extLst>
                  <a:ext uri="{FF2B5EF4-FFF2-40B4-BE49-F238E27FC236}">
                    <a16:creationId xmlns="" xmlns:a16="http://schemas.microsoft.com/office/drawing/2014/main" id="{D01DB713-B828-2948-9861-5CD16BD67681}"/>
                  </a:ext>
                </a:extLst>
              </p:cNvPr>
              <p:cNvSpPr/>
              <p:nvPr/>
            </p:nvSpPr>
            <p:spPr>
              <a:xfrm>
                <a:off x="773710" y="4035553"/>
                <a:ext cx="87778" cy="187866"/>
              </a:xfrm>
              <a:prstGeom prst="rtTriangle">
                <a:avLst/>
              </a:prstGeom>
              <a:solidFill>
                <a:srgbClr val="1155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4" name="组合 28">
            <a:extLst>
              <a:ext uri="{FF2B5EF4-FFF2-40B4-BE49-F238E27FC236}">
                <a16:creationId xmlns="" xmlns:a16="http://schemas.microsoft.com/office/drawing/2014/main" id="{45F74A5E-3A79-E24D-8815-15BD1F98E0A7}"/>
              </a:ext>
            </a:extLst>
          </p:cNvPr>
          <p:cNvGrpSpPr/>
          <p:nvPr/>
        </p:nvGrpSpPr>
        <p:grpSpPr>
          <a:xfrm>
            <a:off x="948625" y="1418896"/>
            <a:ext cx="2125650" cy="4792718"/>
            <a:chOff x="1648271" y="2165208"/>
            <a:chExt cx="2638230" cy="3908463"/>
          </a:xfrm>
          <a:effectLst>
            <a:reflection blurRad="6350" stA="34000" endPos="30000" dir="5400000" sy="-100000" algn="bl" rotWithShape="0"/>
          </a:effectLst>
        </p:grpSpPr>
        <p:sp>
          <p:nvSpPr>
            <p:cNvPr id="30" name="isľïḓè">
              <a:extLst>
                <a:ext uri="{FF2B5EF4-FFF2-40B4-BE49-F238E27FC236}">
                  <a16:creationId xmlns="" xmlns:a16="http://schemas.microsoft.com/office/drawing/2014/main" id="{22487171-CA6C-234A-87EF-409D65010EFF}"/>
                </a:ext>
              </a:extLst>
            </p:cNvPr>
            <p:cNvSpPr/>
            <p:nvPr/>
          </p:nvSpPr>
          <p:spPr>
            <a:xfrm>
              <a:off x="1648271" y="2165208"/>
              <a:ext cx="2637777" cy="3908463"/>
            </a:xfrm>
            <a:prstGeom prst="rect">
              <a:avLst/>
            </a:prstGeom>
            <a:solidFill>
              <a:schemeClr val="bg1"/>
            </a:solidFill>
            <a:ln w="12700" cap="rnd">
              <a:solidFill>
                <a:srgbClr val="D1C2D8"/>
              </a:solidFill>
              <a:prstDash val="solid"/>
              <a:round/>
            </a:ln>
            <a:effectLst>
              <a:outerShdw blurRad="254000" dist="127000" algn="ctr" rotWithShape="0">
                <a:schemeClr val="bg1">
                  <a:lumMod val="6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1219170"/>
              <a:endParaRPr lang="zh-CN" altLang="en-US" sz="2700" b="1" dirty="0">
                <a:solidFill>
                  <a:schemeClr val="bg1"/>
                </a:solidFill>
              </a:endParaRPr>
            </a:p>
          </p:txBody>
        </p:sp>
        <p:sp>
          <p:nvSpPr>
            <p:cNvPr id="31" name="文本框 30">
              <a:extLst>
                <a:ext uri="{FF2B5EF4-FFF2-40B4-BE49-F238E27FC236}">
                  <a16:creationId xmlns="" xmlns:a16="http://schemas.microsoft.com/office/drawing/2014/main" id="{46DABDF8-93D3-A84B-92E2-5FA3B4AA32D3}"/>
                </a:ext>
              </a:extLst>
            </p:cNvPr>
            <p:cNvSpPr txBox="1"/>
            <p:nvPr/>
          </p:nvSpPr>
          <p:spPr>
            <a:xfrm>
              <a:off x="1812703" y="2326024"/>
              <a:ext cx="2473798" cy="548218"/>
            </a:xfrm>
            <a:prstGeom prst="rect">
              <a:avLst/>
            </a:prstGeom>
            <a:noFill/>
          </p:spPr>
          <p:txBody>
            <a:bodyPr wrap="square">
              <a:spAutoFit/>
            </a:bodyPr>
            <a:lstStyle/>
            <a:p>
              <a:pPr>
                <a:lnSpc>
                  <a:spcPct val="120000"/>
                </a:lnSpc>
              </a:pPr>
              <a:r>
                <a:rPr lang="zh-CN" altLang="en-US" sz="3300" b="1" dirty="0">
                  <a:solidFill>
                    <a:srgbClr val="105485"/>
                  </a:solidFill>
                  <a:latin typeface="华文中宋" panose="02010600040101010101" pitchFamily="2" charset="-122"/>
                  <a:ea typeface="华文中宋" panose="02010600040101010101" pitchFamily="2" charset="-122"/>
                </a:rPr>
                <a:t>打击了</a:t>
              </a:r>
            </a:p>
          </p:txBody>
        </p:sp>
        <p:sp>
          <p:nvSpPr>
            <p:cNvPr id="32" name="文本框 31">
              <a:extLst>
                <a:ext uri="{FF2B5EF4-FFF2-40B4-BE49-F238E27FC236}">
                  <a16:creationId xmlns="" xmlns:a16="http://schemas.microsoft.com/office/drawing/2014/main" id="{AC01425A-DBF6-2243-AA58-EA69113680FA}"/>
                </a:ext>
              </a:extLst>
            </p:cNvPr>
            <p:cNvSpPr txBox="1"/>
            <p:nvPr/>
          </p:nvSpPr>
          <p:spPr>
            <a:xfrm>
              <a:off x="1812703" y="3460659"/>
              <a:ext cx="2162949" cy="1370545"/>
            </a:xfrm>
            <a:prstGeom prst="rect">
              <a:avLst/>
            </a:prstGeom>
            <a:noFill/>
          </p:spPr>
          <p:txBody>
            <a:bodyPr wrap="square">
              <a:spAutoFit/>
            </a:bodyPr>
            <a:lstStyle/>
            <a:p>
              <a:pPr algn="just">
                <a:lnSpc>
                  <a:spcPct val="150000"/>
                </a:lnSpc>
                <a:spcAft>
                  <a:spcPts val="1600"/>
                </a:spcAft>
                <a:buClr>
                  <a:srgbClr val="0076AA"/>
                </a:buClr>
                <a:buSzPct val="110000"/>
              </a:pPr>
              <a:r>
                <a:rPr lang="zh-CN" altLang="en-US" kern="0" spc="160" dirty="0">
                  <a:latin typeface="微软雅黑" panose="020B0503020204020204" pitchFamily="34" charset="-122"/>
                  <a:ea typeface="微软雅黑" panose="020B0503020204020204" pitchFamily="34" charset="-122"/>
                  <a:cs typeface="微软雅黑" panose="020B0503020204020204" pitchFamily="34" charset="-122"/>
                  <a:sym typeface="Helvetica" panose="020B0604020202020204" pitchFamily="34" charset="0"/>
                </a:rPr>
                <a:t>      沉重打击了封建统治阶级，撼动了清政府的统治根基，是旧式农民战争的最高峰。</a:t>
              </a:r>
              <a:endParaRPr lang="en-US" altLang="zh-CN" dirty="0">
                <a:solidFill>
                  <a:schemeClr val="tx1">
                    <a:lumMod val="85000"/>
                    <a:lumOff val="15000"/>
                  </a:schemeClr>
                </a:solidFill>
                <a:latin typeface="微软雅黑" panose="020B0503020204020204" pitchFamily="34" charset="-122"/>
                <a:ea typeface="微软雅黑" panose="020B0503020204020204" pitchFamily="34" charset="-122"/>
              </a:endParaRPr>
            </a:p>
          </p:txBody>
        </p:sp>
        <p:cxnSp>
          <p:nvCxnSpPr>
            <p:cNvPr id="33" name="直接连接符 52">
              <a:extLst>
                <a:ext uri="{FF2B5EF4-FFF2-40B4-BE49-F238E27FC236}">
                  <a16:creationId xmlns="" xmlns:a16="http://schemas.microsoft.com/office/drawing/2014/main" id="{6A62490F-35A9-0D4C-944B-B419425C5B3C}"/>
                </a:ext>
              </a:extLst>
            </p:cNvPr>
            <p:cNvCxnSpPr/>
            <p:nvPr/>
          </p:nvCxnSpPr>
          <p:spPr>
            <a:xfrm>
              <a:off x="1875669" y="3069203"/>
              <a:ext cx="2410379" cy="0"/>
            </a:xfrm>
            <a:prstGeom prst="line">
              <a:avLst/>
            </a:prstGeom>
            <a:ln w="25400">
              <a:gradFill flip="none" rotWithShape="1">
                <a:gsLst>
                  <a:gs pos="0">
                    <a:srgbClr val="D1C2D8">
                      <a:alpha val="0"/>
                    </a:srgbClr>
                  </a:gs>
                  <a:gs pos="92000">
                    <a:srgbClr val="2778BE"/>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34" name="îṣlidé">
              <a:extLst>
                <a:ext uri="{FF2B5EF4-FFF2-40B4-BE49-F238E27FC236}">
                  <a16:creationId xmlns="" xmlns:a16="http://schemas.microsoft.com/office/drawing/2014/main" id="{4969BA2E-8976-7E4F-92C7-B446E9E2F987}"/>
                </a:ext>
              </a:extLst>
            </p:cNvPr>
            <p:cNvSpPr txBox="1"/>
            <p:nvPr/>
          </p:nvSpPr>
          <p:spPr>
            <a:xfrm>
              <a:off x="3666855" y="5617001"/>
              <a:ext cx="619194" cy="323165"/>
            </a:xfrm>
            <a:prstGeom prst="rect">
              <a:avLst/>
            </a:prstGeom>
            <a:noFill/>
          </p:spPr>
          <p:txBody>
            <a:bodyPr wrap="square" rtlCol="0">
              <a:spAutoFit/>
            </a:bodyPr>
            <a:lstStyle>
              <a:defPPr>
                <a:defRPr lang="zh-CN"/>
              </a:defPPr>
              <a:lvl1pPr>
                <a:defRPr sz="2000" b="1">
                  <a:solidFill>
                    <a:schemeClr val="accent1"/>
                  </a:solidFill>
                  <a:effectLst>
                    <a:outerShdw blurRad="254000" dist="127000" algn="ctr" rotWithShape="0">
                      <a:schemeClr val="accent1">
                        <a:alpha val="40000"/>
                      </a:schemeClr>
                    </a:outerShdw>
                  </a:effectLst>
                </a:defRPr>
              </a:lvl1pPr>
            </a:lstStyle>
            <a:p>
              <a:r>
                <a:rPr lang="en-US" altLang="zh-CN"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rPr>
                <a:t>01.</a:t>
              </a:r>
              <a:endParaRPr lang="zh-CN" altLang="en-US"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endParaRPr>
            </a:p>
          </p:txBody>
        </p:sp>
      </p:grpSp>
      <p:grpSp>
        <p:nvGrpSpPr>
          <p:cNvPr id="5" name="组合 34">
            <a:extLst>
              <a:ext uri="{FF2B5EF4-FFF2-40B4-BE49-F238E27FC236}">
                <a16:creationId xmlns="" xmlns:a16="http://schemas.microsoft.com/office/drawing/2014/main" id="{6D53A4EB-C7DA-5B4D-ACD0-324403F1313E}"/>
              </a:ext>
            </a:extLst>
          </p:cNvPr>
          <p:cNvGrpSpPr/>
          <p:nvPr/>
        </p:nvGrpSpPr>
        <p:grpSpPr>
          <a:xfrm>
            <a:off x="3447088" y="1429416"/>
            <a:ext cx="2149672" cy="4750667"/>
            <a:chOff x="1648271" y="2165208"/>
            <a:chExt cx="2637778" cy="3908463"/>
          </a:xfrm>
          <a:effectLst>
            <a:reflection blurRad="6350" stA="34000" endPos="30000" dir="5400000" sy="-100000" algn="bl" rotWithShape="0"/>
          </a:effectLst>
        </p:grpSpPr>
        <p:sp>
          <p:nvSpPr>
            <p:cNvPr id="36" name="isľïḓè">
              <a:extLst>
                <a:ext uri="{FF2B5EF4-FFF2-40B4-BE49-F238E27FC236}">
                  <a16:creationId xmlns="" xmlns:a16="http://schemas.microsoft.com/office/drawing/2014/main" id="{5A950F96-6566-5841-B91B-49BB21FFDD19}"/>
                </a:ext>
              </a:extLst>
            </p:cNvPr>
            <p:cNvSpPr/>
            <p:nvPr/>
          </p:nvSpPr>
          <p:spPr>
            <a:xfrm>
              <a:off x="1648271" y="2165208"/>
              <a:ext cx="2637777" cy="3908463"/>
            </a:xfrm>
            <a:prstGeom prst="rect">
              <a:avLst/>
            </a:prstGeom>
            <a:solidFill>
              <a:schemeClr val="bg1"/>
            </a:solidFill>
            <a:ln w="12700" cap="rnd">
              <a:solidFill>
                <a:srgbClr val="D1C2D8"/>
              </a:solidFill>
              <a:prstDash val="solid"/>
              <a:round/>
            </a:ln>
            <a:effectLst>
              <a:outerShdw blurRad="254000" dist="127000" algn="ctr" rotWithShape="0">
                <a:schemeClr val="bg1">
                  <a:lumMod val="6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1219170"/>
              <a:endParaRPr lang="zh-CN" altLang="en-US" sz="2700" b="1" dirty="0">
                <a:solidFill>
                  <a:schemeClr val="bg1"/>
                </a:solidFill>
              </a:endParaRPr>
            </a:p>
          </p:txBody>
        </p:sp>
        <p:sp>
          <p:nvSpPr>
            <p:cNvPr id="37" name="文本框 36">
              <a:extLst>
                <a:ext uri="{FF2B5EF4-FFF2-40B4-BE49-F238E27FC236}">
                  <a16:creationId xmlns="" xmlns:a16="http://schemas.microsoft.com/office/drawing/2014/main" id="{BDF561A1-5CBD-284D-820B-4396737FB69A}"/>
                </a:ext>
              </a:extLst>
            </p:cNvPr>
            <p:cNvSpPr txBox="1"/>
            <p:nvPr/>
          </p:nvSpPr>
          <p:spPr>
            <a:xfrm>
              <a:off x="1809735" y="2326024"/>
              <a:ext cx="2473798" cy="548218"/>
            </a:xfrm>
            <a:prstGeom prst="rect">
              <a:avLst/>
            </a:prstGeom>
            <a:noFill/>
          </p:spPr>
          <p:txBody>
            <a:bodyPr wrap="square">
              <a:spAutoFit/>
            </a:bodyPr>
            <a:lstStyle/>
            <a:p>
              <a:pPr>
                <a:lnSpc>
                  <a:spcPct val="120000"/>
                </a:lnSpc>
              </a:pPr>
              <a:r>
                <a:rPr lang="zh-CN" altLang="en-US" sz="3300" b="1" dirty="0">
                  <a:solidFill>
                    <a:srgbClr val="105485"/>
                  </a:solidFill>
                  <a:latin typeface="华文中宋" panose="02010600040101010101" pitchFamily="2" charset="-122"/>
                  <a:ea typeface="华文中宋" panose="02010600040101010101" pitchFamily="2" charset="-122"/>
                </a:rPr>
                <a:t>冲击了</a:t>
              </a:r>
            </a:p>
          </p:txBody>
        </p:sp>
        <p:sp>
          <p:nvSpPr>
            <p:cNvPr id="38" name="文本框 37">
              <a:extLst>
                <a:ext uri="{FF2B5EF4-FFF2-40B4-BE49-F238E27FC236}">
                  <a16:creationId xmlns="" xmlns:a16="http://schemas.microsoft.com/office/drawing/2014/main" id="{D6D564F8-B7AF-024B-8252-31B6F1B851D1}"/>
                </a:ext>
              </a:extLst>
            </p:cNvPr>
            <p:cNvSpPr txBox="1"/>
            <p:nvPr/>
          </p:nvSpPr>
          <p:spPr>
            <a:xfrm>
              <a:off x="1812703" y="3460659"/>
              <a:ext cx="2162949" cy="1370545"/>
            </a:xfrm>
            <a:prstGeom prst="rect">
              <a:avLst/>
            </a:prstGeom>
            <a:noFill/>
          </p:spPr>
          <p:txBody>
            <a:bodyPr wrap="square">
              <a:spAutoFit/>
            </a:bodyPr>
            <a:lstStyle/>
            <a:p>
              <a:pPr algn="just">
                <a:lnSpc>
                  <a:spcPct val="150000"/>
                </a:lnSpc>
                <a:spcAft>
                  <a:spcPts val="1600"/>
                </a:spcAft>
                <a:buClr>
                  <a:srgbClr val="0076AA"/>
                </a:buClr>
                <a:buSzPct val="110000"/>
              </a:pPr>
              <a:r>
                <a:rPr lang="zh-CN" altLang="en-US" kern="0" spc="160" dirty="0">
                  <a:latin typeface="微软雅黑" panose="020B0503020204020204" pitchFamily="34" charset="-122"/>
                  <a:ea typeface="微软雅黑" panose="020B0503020204020204" pitchFamily="34" charset="-122"/>
                  <a:cs typeface="微软雅黑" panose="020B0503020204020204" pitchFamily="34" charset="-122"/>
                  <a:sym typeface="Helvetica" panose="020B0604020202020204" pitchFamily="34" charset="0"/>
                </a:rPr>
                <a:t>      </a:t>
              </a:r>
              <a:r>
                <a:rPr lang="zh-CN" altLang="en-US" dirty="0">
                  <a:latin typeface="微软雅黑" panose="020B0503020204020204" pitchFamily="34" charset="-122"/>
                  <a:ea typeface="微软雅黑" panose="020B0503020204020204" pitchFamily="34" charset="-122"/>
                </a:rPr>
                <a:t> 冲击了孔子和儒家经典的正统权威，一定程度上削弱了封建统治的精神支柱。</a:t>
              </a:r>
              <a:endParaRPr lang="en-US" altLang="zh-CN" dirty="0">
                <a:solidFill>
                  <a:schemeClr val="tx1">
                    <a:lumMod val="85000"/>
                    <a:lumOff val="15000"/>
                  </a:schemeClr>
                </a:solidFill>
                <a:latin typeface="微软雅黑" panose="020B0503020204020204" pitchFamily="34" charset="-122"/>
                <a:ea typeface="微软雅黑" panose="020B0503020204020204" pitchFamily="34" charset="-122"/>
              </a:endParaRPr>
            </a:p>
          </p:txBody>
        </p:sp>
        <p:cxnSp>
          <p:nvCxnSpPr>
            <p:cNvPr id="39" name="直接连接符 58">
              <a:extLst>
                <a:ext uri="{FF2B5EF4-FFF2-40B4-BE49-F238E27FC236}">
                  <a16:creationId xmlns="" xmlns:a16="http://schemas.microsoft.com/office/drawing/2014/main" id="{B14E4289-3AAE-C247-B981-0EBD8D45477C}"/>
                </a:ext>
              </a:extLst>
            </p:cNvPr>
            <p:cNvCxnSpPr/>
            <p:nvPr/>
          </p:nvCxnSpPr>
          <p:spPr>
            <a:xfrm>
              <a:off x="1875669" y="3069203"/>
              <a:ext cx="2410379" cy="0"/>
            </a:xfrm>
            <a:prstGeom prst="line">
              <a:avLst/>
            </a:prstGeom>
            <a:ln w="25400">
              <a:gradFill flip="none" rotWithShape="1">
                <a:gsLst>
                  <a:gs pos="0">
                    <a:srgbClr val="D1C2D8">
                      <a:alpha val="0"/>
                    </a:srgbClr>
                  </a:gs>
                  <a:gs pos="92000">
                    <a:srgbClr val="2778BE"/>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40" name="îṣlidé">
              <a:extLst>
                <a:ext uri="{FF2B5EF4-FFF2-40B4-BE49-F238E27FC236}">
                  <a16:creationId xmlns="" xmlns:a16="http://schemas.microsoft.com/office/drawing/2014/main" id="{718D86E8-A488-7F4B-A7F1-8E13213EAA5E}"/>
                </a:ext>
              </a:extLst>
            </p:cNvPr>
            <p:cNvSpPr txBox="1"/>
            <p:nvPr/>
          </p:nvSpPr>
          <p:spPr>
            <a:xfrm>
              <a:off x="3666855" y="5617001"/>
              <a:ext cx="619194" cy="323165"/>
            </a:xfrm>
            <a:prstGeom prst="rect">
              <a:avLst/>
            </a:prstGeom>
            <a:noFill/>
          </p:spPr>
          <p:txBody>
            <a:bodyPr wrap="square" rtlCol="0">
              <a:spAutoFit/>
            </a:bodyPr>
            <a:lstStyle>
              <a:defPPr>
                <a:defRPr lang="zh-CN"/>
              </a:defPPr>
              <a:lvl1pPr>
                <a:defRPr sz="2000" b="1">
                  <a:solidFill>
                    <a:schemeClr val="accent1"/>
                  </a:solidFill>
                  <a:effectLst>
                    <a:outerShdw blurRad="254000" dist="127000" algn="ctr" rotWithShape="0">
                      <a:schemeClr val="accent1">
                        <a:alpha val="40000"/>
                      </a:schemeClr>
                    </a:outerShdw>
                  </a:effectLst>
                </a:defRPr>
              </a:lvl1pPr>
            </a:lstStyle>
            <a:p>
              <a:r>
                <a:rPr lang="en-US" altLang="zh-CN"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rPr>
                <a:t>02.</a:t>
              </a:r>
              <a:endParaRPr lang="zh-CN" altLang="en-US"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endParaRPr>
            </a:p>
          </p:txBody>
        </p:sp>
      </p:grpSp>
      <p:grpSp>
        <p:nvGrpSpPr>
          <p:cNvPr id="21" name="组合 20">
            <a:extLst>
              <a:ext uri="{FF2B5EF4-FFF2-40B4-BE49-F238E27FC236}">
                <a16:creationId xmlns="" xmlns:a16="http://schemas.microsoft.com/office/drawing/2014/main" id="{2741B0FE-C462-824D-978F-52CC7517F218}"/>
              </a:ext>
            </a:extLst>
          </p:cNvPr>
          <p:cNvGrpSpPr/>
          <p:nvPr/>
        </p:nvGrpSpPr>
        <p:grpSpPr>
          <a:xfrm>
            <a:off x="5969269" y="1450428"/>
            <a:ext cx="2181503" cy="4682358"/>
            <a:chOff x="1648271" y="2267726"/>
            <a:chExt cx="2637778" cy="3805945"/>
          </a:xfrm>
          <a:effectLst>
            <a:reflection blurRad="6350" stA="34000" endPos="30000" dir="5400000" sy="-100000" algn="bl" rotWithShape="0"/>
          </a:effectLst>
        </p:grpSpPr>
        <p:sp>
          <p:nvSpPr>
            <p:cNvPr id="22" name="isľïḓè">
              <a:extLst>
                <a:ext uri="{FF2B5EF4-FFF2-40B4-BE49-F238E27FC236}">
                  <a16:creationId xmlns="" xmlns:a16="http://schemas.microsoft.com/office/drawing/2014/main" id="{27BD8FC4-B103-D84A-A276-A223DE9149D5}"/>
                </a:ext>
              </a:extLst>
            </p:cNvPr>
            <p:cNvSpPr/>
            <p:nvPr/>
          </p:nvSpPr>
          <p:spPr>
            <a:xfrm>
              <a:off x="1648271" y="2267726"/>
              <a:ext cx="2637777" cy="3805945"/>
            </a:xfrm>
            <a:prstGeom prst="rect">
              <a:avLst/>
            </a:prstGeom>
            <a:solidFill>
              <a:schemeClr val="bg1"/>
            </a:solidFill>
            <a:ln w="12700" cap="rnd">
              <a:solidFill>
                <a:srgbClr val="D1C2D8"/>
              </a:solidFill>
              <a:prstDash val="solid"/>
              <a:round/>
            </a:ln>
            <a:effectLst>
              <a:outerShdw blurRad="254000" dist="127000" algn="ctr" rotWithShape="0">
                <a:schemeClr val="bg1">
                  <a:lumMod val="6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dirty="0">
                <a:solidFill>
                  <a:schemeClr val="bg1"/>
                </a:solidFill>
              </a:endParaRPr>
            </a:p>
          </p:txBody>
        </p:sp>
        <p:sp>
          <p:nvSpPr>
            <p:cNvPr id="23" name="文本框 22">
              <a:extLst>
                <a:ext uri="{FF2B5EF4-FFF2-40B4-BE49-F238E27FC236}">
                  <a16:creationId xmlns="" xmlns:a16="http://schemas.microsoft.com/office/drawing/2014/main" id="{13B49C5F-3B52-9E4D-ABC4-93D0F5631201}"/>
                </a:ext>
              </a:extLst>
            </p:cNvPr>
            <p:cNvSpPr txBox="1"/>
            <p:nvPr/>
          </p:nvSpPr>
          <p:spPr>
            <a:xfrm>
              <a:off x="1812250" y="2326024"/>
              <a:ext cx="2473798" cy="555375"/>
            </a:xfrm>
            <a:prstGeom prst="rect">
              <a:avLst/>
            </a:prstGeom>
            <a:noFill/>
          </p:spPr>
          <p:txBody>
            <a:bodyPr wrap="square">
              <a:spAutoFit/>
            </a:bodyPr>
            <a:lstStyle/>
            <a:p>
              <a:pPr>
                <a:lnSpc>
                  <a:spcPct val="120000"/>
                </a:lnSpc>
              </a:pPr>
              <a:r>
                <a:rPr lang="zh-CN" altLang="en-US" sz="3200" b="1" dirty="0">
                  <a:solidFill>
                    <a:srgbClr val="105485"/>
                  </a:solidFill>
                  <a:latin typeface="华文中宋" panose="02010600040101010101" pitchFamily="2" charset="-122"/>
                  <a:ea typeface="华文中宋" panose="02010600040101010101" pitchFamily="2" charset="-122"/>
                </a:rPr>
                <a:t>打击了</a:t>
              </a:r>
            </a:p>
          </p:txBody>
        </p:sp>
        <p:sp>
          <p:nvSpPr>
            <p:cNvPr id="24" name="文本框 23">
              <a:extLst>
                <a:ext uri="{FF2B5EF4-FFF2-40B4-BE49-F238E27FC236}">
                  <a16:creationId xmlns="" xmlns:a16="http://schemas.microsoft.com/office/drawing/2014/main" id="{A4995B93-D2C8-D54C-87A0-C43C0AB3D7D3}"/>
                </a:ext>
              </a:extLst>
            </p:cNvPr>
            <p:cNvSpPr txBox="1"/>
            <p:nvPr/>
          </p:nvSpPr>
          <p:spPr>
            <a:xfrm>
              <a:off x="1812703" y="3460659"/>
              <a:ext cx="2162949" cy="1705403"/>
            </a:xfrm>
            <a:prstGeom prst="rect">
              <a:avLst/>
            </a:prstGeom>
            <a:noFill/>
          </p:spPr>
          <p:txBody>
            <a:bodyPr wrap="square">
              <a:spAutoFit/>
            </a:bodyPr>
            <a:lstStyle/>
            <a:p>
              <a:pPr algn="just">
                <a:lnSpc>
                  <a:spcPct val="150000"/>
                </a:lnSpc>
                <a:spcAft>
                  <a:spcPts val="1200"/>
                </a:spcAft>
                <a:buClr>
                  <a:srgbClr val="0076AA"/>
                </a:buClr>
                <a:buSzPct val="110000"/>
              </a:pPr>
              <a:r>
                <a:rPr lang="zh-CN" altLang="en-US" dirty="0">
                  <a:latin typeface="微软雅黑" panose="020B0503020204020204" pitchFamily="34" charset="-122"/>
                  <a:ea typeface="微软雅黑" panose="020B0503020204020204" pitchFamily="34" charset="-122"/>
                </a:rPr>
                <a:t>       有力地打击了外国侵略势力。拒绝承认不平等条约，严禁鸦片贸易。</a:t>
              </a:r>
              <a:endParaRPr lang="en-US" altLang="zh-CN" dirty="0">
                <a:solidFill>
                  <a:schemeClr val="tx1">
                    <a:lumMod val="85000"/>
                    <a:lumOff val="15000"/>
                  </a:schemeClr>
                </a:solidFill>
                <a:latin typeface="微软雅黑" panose="020B0503020204020204" pitchFamily="34" charset="-122"/>
                <a:ea typeface="微软雅黑" panose="020B0503020204020204" pitchFamily="34" charset="-122"/>
              </a:endParaRPr>
            </a:p>
          </p:txBody>
        </p:sp>
        <p:cxnSp>
          <p:nvCxnSpPr>
            <p:cNvPr id="25" name="直接连接符 64">
              <a:extLst>
                <a:ext uri="{FF2B5EF4-FFF2-40B4-BE49-F238E27FC236}">
                  <a16:creationId xmlns="" xmlns:a16="http://schemas.microsoft.com/office/drawing/2014/main" id="{CC83CBB3-3D19-DC40-8B77-68D0B1143DC9}"/>
                </a:ext>
              </a:extLst>
            </p:cNvPr>
            <p:cNvCxnSpPr/>
            <p:nvPr/>
          </p:nvCxnSpPr>
          <p:spPr>
            <a:xfrm>
              <a:off x="1875669" y="3069203"/>
              <a:ext cx="2410379" cy="0"/>
            </a:xfrm>
            <a:prstGeom prst="line">
              <a:avLst/>
            </a:prstGeom>
            <a:ln w="25400">
              <a:gradFill flip="none" rotWithShape="1">
                <a:gsLst>
                  <a:gs pos="0">
                    <a:srgbClr val="D1C2D8">
                      <a:alpha val="0"/>
                    </a:srgbClr>
                  </a:gs>
                  <a:gs pos="92000">
                    <a:srgbClr val="2778BE"/>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26" name="îṣlidé">
              <a:extLst>
                <a:ext uri="{FF2B5EF4-FFF2-40B4-BE49-F238E27FC236}">
                  <a16:creationId xmlns="" xmlns:a16="http://schemas.microsoft.com/office/drawing/2014/main" id="{A9F3F074-8BAF-F845-A15C-11FEBCDC1DDC}"/>
                </a:ext>
              </a:extLst>
            </p:cNvPr>
            <p:cNvSpPr txBox="1"/>
            <p:nvPr/>
          </p:nvSpPr>
          <p:spPr>
            <a:xfrm>
              <a:off x="3666855" y="5617001"/>
              <a:ext cx="619194" cy="323165"/>
            </a:xfrm>
            <a:prstGeom prst="rect">
              <a:avLst/>
            </a:prstGeom>
            <a:noFill/>
          </p:spPr>
          <p:txBody>
            <a:bodyPr wrap="square" rtlCol="0">
              <a:spAutoFit/>
            </a:bodyPr>
            <a:lstStyle>
              <a:defPPr>
                <a:defRPr lang="zh-CN"/>
              </a:defPPr>
              <a:lvl1pPr>
                <a:defRPr sz="2000" b="1">
                  <a:solidFill>
                    <a:schemeClr val="accent1"/>
                  </a:solidFill>
                  <a:effectLst>
                    <a:outerShdw blurRad="254000" dist="127000" algn="ctr" rotWithShape="0">
                      <a:schemeClr val="accent1">
                        <a:alpha val="40000"/>
                      </a:schemeClr>
                    </a:outerShdw>
                  </a:effectLst>
                </a:defRPr>
              </a:lvl1pPr>
            </a:lstStyle>
            <a:p>
              <a:r>
                <a:rPr lang="en-US" altLang="zh-CN" sz="1500"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rPr>
                <a:t>03.</a:t>
              </a:r>
              <a:endParaRPr lang="zh-CN" altLang="en-US" sz="1500"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endParaRPr>
            </a:p>
          </p:txBody>
        </p:sp>
      </p:grpSp>
      <p:grpSp>
        <p:nvGrpSpPr>
          <p:cNvPr id="27" name="组合 26">
            <a:extLst>
              <a:ext uri="{FF2B5EF4-FFF2-40B4-BE49-F238E27FC236}">
                <a16:creationId xmlns="" xmlns:a16="http://schemas.microsoft.com/office/drawing/2014/main" id="{F0584745-AA5E-094D-8BEC-D842D76402D4}"/>
              </a:ext>
            </a:extLst>
          </p:cNvPr>
          <p:cNvGrpSpPr/>
          <p:nvPr/>
        </p:nvGrpSpPr>
        <p:grpSpPr>
          <a:xfrm>
            <a:off x="8608898" y="1458914"/>
            <a:ext cx="2637778" cy="4658107"/>
            <a:chOff x="1648271" y="2165208"/>
            <a:chExt cx="2637778" cy="3908463"/>
          </a:xfrm>
          <a:effectLst>
            <a:reflection blurRad="6350" stA="34000" endPos="30000" dir="5400000" sy="-100000" algn="bl" rotWithShape="0"/>
          </a:effectLst>
        </p:grpSpPr>
        <p:sp>
          <p:nvSpPr>
            <p:cNvPr id="28" name="isľïḓè">
              <a:extLst>
                <a:ext uri="{FF2B5EF4-FFF2-40B4-BE49-F238E27FC236}">
                  <a16:creationId xmlns="" xmlns:a16="http://schemas.microsoft.com/office/drawing/2014/main" id="{A779DF8F-DDF4-D14D-A96C-976237744D64}"/>
                </a:ext>
              </a:extLst>
            </p:cNvPr>
            <p:cNvSpPr/>
            <p:nvPr/>
          </p:nvSpPr>
          <p:spPr>
            <a:xfrm>
              <a:off x="1648271" y="2165208"/>
              <a:ext cx="2637777" cy="3908463"/>
            </a:xfrm>
            <a:prstGeom prst="rect">
              <a:avLst/>
            </a:prstGeom>
            <a:solidFill>
              <a:schemeClr val="bg1"/>
            </a:solidFill>
            <a:ln w="12700" cap="rnd">
              <a:solidFill>
                <a:srgbClr val="D1C2D8"/>
              </a:solidFill>
              <a:prstDash val="solid"/>
              <a:round/>
            </a:ln>
            <a:effectLst>
              <a:outerShdw blurRad="254000" dist="127000" algn="ctr" rotWithShape="0">
                <a:schemeClr val="bg1">
                  <a:lumMod val="6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dirty="0">
                <a:solidFill>
                  <a:schemeClr val="bg1"/>
                </a:solidFill>
              </a:endParaRPr>
            </a:p>
          </p:txBody>
        </p:sp>
        <p:sp>
          <p:nvSpPr>
            <p:cNvPr id="29" name="文本框 40">
              <a:extLst>
                <a:ext uri="{FF2B5EF4-FFF2-40B4-BE49-F238E27FC236}">
                  <a16:creationId xmlns="" xmlns:a16="http://schemas.microsoft.com/office/drawing/2014/main" id="{D23B9BF5-A02F-1F4F-87FC-3672319B1661}"/>
                </a:ext>
              </a:extLst>
            </p:cNvPr>
            <p:cNvSpPr txBox="1"/>
            <p:nvPr/>
          </p:nvSpPr>
          <p:spPr>
            <a:xfrm>
              <a:off x="1729252" y="2326024"/>
              <a:ext cx="2473798" cy="573304"/>
            </a:xfrm>
            <a:prstGeom prst="rect">
              <a:avLst/>
            </a:prstGeom>
            <a:noFill/>
          </p:spPr>
          <p:txBody>
            <a:bodyPr wrap="square">
              <a:spAutoFit/>
            </a:bodyPr>
            <a:lstStyle/>
            <a:p>
              <a:pPr>
                <a:lnSpc>
                  <a:spcPct val="120000"/>
                </a:lnSpc>
              </a:pPr>
              <a:r>
                <a:rPr lang="zh-CN" altLang="en-US" sz="3200" b="1" dirty="0">
                  <a:solidFill>
                    <a:srgbClr val="105485"/>
                  </a:solidFill>
                  <a:latin typeface="华文中宋" panose="02010600040101010101" pitchFamily="2" charset="-122"/>
                  <a:ea typeface="华文中宋" panose="02010600040101010101" pitchFamily="2" charset="-122"/>
                </a:rPr>
                <a:t>冲击了</a:t>
              </a:r>
            </a:p>
          </p:txBody>
        </p:sp>
        <p:sp>
          <p:nvSpPr>
            <p:cNvPr id="35" name="文本框 41">
              <a:extLst>
                <a:ext uri="{FF2B5EF4-FFF2-40B4-BE49-F238E27FC236}">
                  <a16:creationId xmlns="" xmlns:a16="http://schemas.microsoft.com/office/drawing/2014/main" id="{9E9F7533-BEE5-0D4C-83EB-F46C86FFC43F}"/>
                </a:ext>
              </a:extLst>
            </p:cNvPr>
            <p:cNvSpPr txBox="1"/>
            <p:nvPr/>
          </p:nvSpPr>
          <p:spPr>
            <a:xfrm>
              <a:off x="1812703" y="3081295"/>
              <a:ext cx="2162949" cy="2951898"/>
            </a:xfrm>
            <a:prstGeom prst="rect">
              <a:avLst/>
            </a:prstGeom>
            <a:noFill/>
          </p:spPr>
          <p:txBody>
            <a:bodyPr wrap="square">
              <a:spAutoFit/>
            </a:bodyPr>
            <a:lstStyle/>
            <a:p>
              <a:pPr algn="just">
                <a:lnSpc>
                  <a:spcPct val="150000"/>
                </a:lnSpc>
                <a:spcAft>
                  <a:spcPts val="1200"/>
                </a:spcAft>
                <a:buClr>
                  <a:srgbClr val="0076AA"/>
                </a:buClr>
                <a:buSzPct val="110000"/>
              </a:pPr>
              <a:r>
                <a:rPr lang="zh-CN" altLang="en-US" dirty="0">
                  <a:latin typeface="微软雅黑" panose="020B0503020204020204" pitchFamily="34" charset="-122"/>
                  <a:ea typeface="微软雅黑" panose="020B0503020204020204" pitchFamily="34" charset="-122"/>
                </a:rPr>
                <a:t>       是</a:t>
              </a:r>
              <a:r>
                <a:rPr lang="en-US" altLang="zh-CN" dirty="0">
                  <a:latin typeface="微软雅黑" panose="020B0503020204020204" pitchFamily="34" charset="-122"/>
                  <a:ea typeface="微软雅黑" panose="020B0503020204020204" pitchFamily="34" charset="-122"/>
                </a:rPr>
                <a:t>19</a:t>
              </a:r>
              <a:r>
                <a:rPr lang="zh-CN" altLang="en-US" dirty="0">
                  <a:latin typeface="微软雅黑" panose="020B0503020204020204" pitchFamily="34" charset="-122"/>
                  <a:ea typeface="微软雅黑" panose="020B0503020204020204" pitchFamily="34" charset="-122"/>
                </a:rPr>
                <a:t>世纪中叶的亚洲民族解放运动中时间最久、规模最大、影响最深的一次。冲击了西方殖民主义者在亚洲的统治。</a:t>
              </a:r>
              <a:endParaRPr lang="en-US" altLang="zh-CN" dirty="0">
                <a:solidFill>
                  <a:schemeClr val="tx1">
                    <a:lumMod val="85000"/>
                    <a:lumOff val="15000"/>
                  </a:schemeClr>
                </a:solidFill>
                <a:latin typeface="微软雅黑" panose="020B0503020204020204" pitchFamily="34" charset="-122"/>
                <a:ea typeface="微软雅黑" panose="020B0503020204020204" pitchFamily="34" charset="-122"/>
              </a:endParaRPr>
            </a:p>
          </p:txBody>
        </p:sp>
        <p:cxnSp>
          <p:nvCxnSpPr>
            <p:cNvPr id="41" name="直接连接符 70">
              <a:extLst>
                <a:ext uri="{FF2B5EF4-FFF2-40B4-BE49-F238E27FC236}">
                  <a16:creationId xmlns="" xmlns:a16="http://schemas.microsoft.com/office/drawing/2014/main" id="{587E82D1-D0EE-4B43-A42A-37F6FBFCCCD2}"/>
                </a:ext>
              </a:extLst>
            </p:cNvPr>
            <p:cNvCxnSpPr/>
            <p:nvPr/>
          </p:nvCxnSpPr>
          <p:spPr>
            <a:xfrm>
              <a:off x="1875669" y="3069203"/>
              <a:ext cx="2410379" cy="0"/>
            </a:xfrm>
            <a:prstGeom prst="line">
              <a:avLst/>
            </a:prstGeom>
            <a:ln w="25400">
              <a:gradFill flip="none" rotWithShape="1">
                <a:gsLst>
                  <a:gs pos="0">
                    <a:srgbClr val="D1C2D8">
                      <a:alpha val="0"/>
                    </a:srgbClr>
                  </a:gs>
                  <a:gs pos="92000">
                    <a:srgbClr val="2778BE"/>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42" name="îṣlidé">
              <a:extLst>
                <a:ext uri="{FF2B5EF4-FFF2-40B4-BE49-F238E27FC236}">
                  <a16:creationId xmlns="" xmlns:a16="http://schemas.microsoft.com/office/drawing/2014/main" id="{25E62500-D028-2F42-BFAC-235F7119F7B6}"/>
                </a:ext>
              </a:extLst>
            </p:cNvPr>
            <p:cNvSpPr txBox="1"/>
            <p:nvPr/>
          </p:nvSpPr>
          <p:spPr>
            <a:xfrm>
              <a:off x="3666855" y="5617001"/>
              <a:ext cx="619194" cy="323165"/>
            </a:xfrm>
            <a:prstGeom prst="rect">
              <a:avLst/>
            </a:prstGeom>
            <a:noFill/>
          </p:spPr>
          <p:txBody>
            <a:bodyPr wrap="square" rtlCol="0">
              <a:spAutoFit/>
            </a:bodyPr>
            <a:lstStyle>
              <a:defPPr>
                <a:defRPr lang="zh-CN"/>
              </a:defPPr>
              <a:lvl1pPr>
                <a:defRPr sz="2000" b="1">
                  <a:solidFill>
                    <a:schemeClr val="accent1"/>
                  </a:solidFill>
                  <a:effectLst>
                    <a:outerShdw blurRad="254000" dist="127000" algn="ctr" rotWithShape="0">
                      <a:schemeClr val="accent1">
                        <a:alpha val="40000"/>
                      </a:schemeClr>
                    </a:outerShdw>
                  </a:effectLst>
                </a:defRPr>
              </a:lvl1pPr>
            </a:lstStyle>
            <a:p>
              <a:r>
                <a:rPr lang="en-US" altLang="zh-CN" sz="1500"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rPr>
                <a:t>04.</a:t>
              </a:r>
              <a:endParaRPr lang="zh-CN" altLang="en-US" sz="1500" dirty="0">
                <a:solidFill>
                  <a:srgbClr val="105485"/>
                </a:solidFill>
                <a:effectLst>
                  <a:outerShdw blurRad="254000" dist="127000" sx="96000" sy="96000" algn="ctr" rotWithShape="0">
                    <a:schemeClr val="accent1">
                      <a:alpha val="40000"/>
                    </a:schemeClr>
                  </a:outerShdw>
                </a:effectLst>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 xmlns:p14="http://schemas.microsoft.com/office/powerpoint/2010/main" Requires="p14">
      <p:transition spd="slow" p14:dur="16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anim calcmode="lin" valueType="num">
                                      <p:cBhvr>
                                        <p:cTn id="14" dur="500" fill="hold"/>
                                        <p:tgtEl>
                                          <p:spTgt spid="5"/>
                                        </p:tgtEl>
                                        <p:attrNameLst>
                                          <p:attrName>ppt_x</p:attrName>
                                        </p:attrNameLst>
                                      </p:cBhvr>
                                      <p:tavLst>
                                        <p:tav tm="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anim calcmode="lin" valueType="num">
                                      <p:cBhvr>
                                        <p:cTn id="20" dur="500" fill="hold"/>
                                        <p:tgtEl>
                                          <p:spTgt spid="21"/>
                                        </p:tgtEl>
                                        <p:attrNameLst>
                                          <p:attrName>ppt_x</p:attrName>
                                        </p:attrNameLst>
                                      </p:cBhvr>
                                      <p:tavLst>
                                        <p:tav tm="0">
                                          <p:val>
                                            <p:strVal val="#ppt_x"/>
                                          </p:val>
                                        </p:tav>
                                        <p:tav tm="100000">
                                          <p:val>
                                            <p:strVal val="#ppt_x"/>
                                          </p:val>
                                        </p:tav>
                                      </p:tavLst>
                                    </p:anim>
                                    <p:anim calcmode="lin" valueType="num">
                                      <p:cBhvr>
                                        <p:cTn id="21" dur="500" fill="hold"/>
                                        <p:tgtEl>
                                          <p:spTgt spid="21"/>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500"/>
                                        <p:tgtEl>
                                          <p:spTgt spid="27"/>
                                        </p:tgtEl>
                                      </p:cBhvr>
                                    </p:animEffect>
                                    <p:anim calcmode="lin" valueType="num">
                                      <p:cBhvr>
                                        <p:cTn id="26" dur="500" fill="hold"/>
                                        <p:tgtEl>
                                          <p:spTgt spid="27"/>
                                        </p:tgtEl>
                                        <p:attrNameLst>
                                          <p:attrName>ppt_x</p:attrName>
                                        </p:attrNameLst>
                                      </p:cBhvr>
                                      <p:tavLst>
                                        <p:tav tm="0">
                                          <p:val>
                                            <p:strVal val="#ppt_x"/>
                                          </p:val>
                                        </p:tav>
                                        <p:tav tm="100000">
                                          <p:val>
                                            <p:strVal val="#ppt_x"/>
                                          </p:val>
                                        </p:tav>
                                      </p:tavLst>
                                    </p:anim>
                                    <p:anim calcmode="lin" valueType="num">
                                      <p:cBhvr>
                                        <p:cTn id="27" dur="5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2231256" y="1042217"/>
            <a:ext cx="7729488" cy="843753"/>
          </a:xfrm>
          <a:prstGeom prst="rect">
            <a:avLst/>
          </a:prstGeom>
          <a:noFill/>
        </p:spPr>
        <p:txBody>
          <a:bodyPr wrap="square" lIns="121917" tIns="60958" rIns="121917" bIns="60958" rtlCol="0">
            <a:spAutoFit/>
          </a:bodyPr>
          <a:lstStyle/>
          <a:p>
            <a:pPr algn="ctr">
              <a:lnSpc>
                <a:spcPct val="150000"/>
              </a:lnSpc>
            </a:pPr>
            <a:r>
              <a:rPr lang="zh-CN" altLang="en-US" sz="3700" b="1" dirty="0">
                <a:solidFill>
                  <a:srgbClr val="0000FF"/>
                </a:solidFill>
                <a:latin typeface="宋体" panose="02010600030101010101" pitchFamily="2" charset="-122"/>
                <a:ea typeface="宋体" panose="02010600030101010101" pitchFamily="2" charset="-122"/>
              </a:rPr>
              <a:t>农民阶级的“天国梦”为何会失败？</a:t>
            </a:r>
          </a:p>
        </p:txBody>
      </p:sp>
      <p:sp>
        <p:nvSpPr>
          <p:cNvPr id="2" name="文本框 1"/>
          <p:cNvSpPr txBox="1"/>
          <p:nvPr/>
        </p:nvSpPr>
        <p:spPr>
          <a:xfrm>
            <a:off x="2572621" y="2199462"/>
            <a:ext cx="7141353" cy="3077762"/>
          </a:xfrm>
          <a:prstGeom prst="rect">
            <a:avLst/>
          </a:prstGeom>
          <a:noFill/>
        </p:spPr>
        <p:txBody>
          <a:bodyPr wrap="square" lIns="121917" tIns="60958" rIns="121917" bIns="60958" rtlCol="0">
            <a:spAutoFit/>
          </a:bodyPr>
          <a:lstStyle/>
          <a:p>
            <a:pPr>
              <a:lnSpc>
                <a:spcPct val="150000"/>
              </a:lnSpc>
            </a:pPr>
            <a:r>
              <a:rPr kumimoji="1" lang="zh-CN" altLang="en-US" sz="3200" b="1" dirty="0">
                <a:solidFill>
                  <a:srgbClr val="FF0000"/>
                </a:solidFill>
                <a:latin typeface="宋体" panose="02010600030101010101" pitchFamily="2" charset="-122"/>
                <a:ea typeface="宋体" panose="02010600030101010101" pitchFamily="2" charset="-122"/>
              </a:rPr>
              <a:t>一、从劳动者政权到封建政权的演变</a:t>
            </a:r>
            <a:endParaRPr kumimoji="1" lang="en-US" altLang="zh-CN" sz="3200" b="1" dirty="0">
              <a:solidFill>
                <a:srgbClr val="FF0000"/>
              </a:solidFill>
              <a:latin typeface="宋体" panose="02010600030101010101" pitchFamily="2" charset="-122"/>
              <a:ea typeface="宋体" panose="02010600030101010101" pitchFamily="2" charset="-122"/>
            </a:endParaRPr>
          </a:p>
          <a:p>
            <a:pPr>
              <a:lnSpc>
                <a:spcPct val="150000"/>
              </a:lnSpc>
            </a:pPr>
            <a:r>
              <a:rPr kumimoji="1" lang="zh-CN" altLang="en-US" sz="3200" b="1" dirty="0">
                <a:solidFill>
                  <a:srgbClr val="FF0000"/>
                </a:solidFill>
                <a:latin typeface="宋体" panose="02010600030101010101" pitchFamily="2" charset="-122"/>
                <a:ea typeface="宋体" panose="02010600030101010101" pitchFamily="2" charset="-122"/>
              </a:rPr>
              <a:t>二、宗教色彩浓烈</a:t>
            </a:r>
            <a:endParaRPr kumimoji="1" lang="en-US" altLang="zh-CN" sz="3200" b="1" dirty="0">
              <a:solidFill>
                <a:srgbClr val="FF0000"/>
              </a:solidFill>
              <a:latin typeface="宋体" panose="02010600030101010101" pitchFamily="2" charset="-122"/>
              <a:ea typeface="宋体" panose="02010600030101010101" pitchFamily="2" charset="-122"/>
            </a:endParaRPr>
          </a:p>
          <a:p>
            <a:pPr>
              <a:lnSpc>
                <a:spcPct val="150000"/>
              </a:lnSpc>
            </a:pPr>
            <a:r>
              <a:rPr kumimoji="1" lang="zh-CN" altLang="en-US" sz="3200" b="1" dirty="0">
                <a:solidFill>
                  <a:srgbClr val="FF0000"/>
                </a:solidFill>
                <a:latin typeface="宋体" panose="02010600030101010101" pitchFamily="2" charset="-122"/>
                <a:ea typeface="宋体" panose="02010600030101010101" pitchFamily="2" charset="-122"/>
              </a:rPr>
              <a:t>三、军事战略失误</a:t>
            </a:r>
            <a:endParaRPr kumimoji="1" lang="en-US" altLang="zh-CN" sz="3200" b="1" dirty="0">
              <a:solidFill>
                <a:srgbClr val="FF0000"/>
              </a:solidFill>
              <a:latin typeface="宋体" panose="02010600030101010101" pitchFamily="2" charset="-122"/>
              <a:ea typeface="宋体" panose="02010600030101010101" pitchFamily="2" charset="-122"/>
            </a:endParaRPr>
          </a:p>
          <a:p>
            <a:pPr>
              <a:lnSpc>
                <a:spcPct val="150000"/>
              </a:lnSpc>
            </a:pPr>
            <a:r>
              <a:rPr kumimoji="1" lang="zh-CN" altLang="en-US" sz="3200" b="1" dirty="0">
                <a:solidFill>
                  <a:srgbClr val="FF0000"/>
                </a:solidFill>
                <a:latin typeface="宋体" panose="02010600030101010101" pitchFamily="2" charset="-122"/>
                <a:ea typeface="宋体" panose="02010600030101010101" pitchFamily="2" charset="-122"/>
              </a:rPr>
              <a:t>四、中外反动势力的联合镇压</a:t>
            </a:r>
          </a:p>
        </p:txBody>
      </p:sp>
    </p:spTree>
    <p:extLst>
      <p:ext uri="{BB962C8B-B14F-4D97-AF65-F5344CB8AC3E}">
        <p14:creationId xmlns="" xmlns:p14="http://schemas.microsoft.com/office/powerpoint/2010/main" val="2389900634"/>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02654" y="647673"/>
            <a:ext cx="7202060" cy="746354"/>
          </a:xfrm>
          <a:prstGeom prst="rect">
            <a:avLst/>
          </a:prstGeom>
          <a:noFill/>
        </p:spPr>
        <p:txBody>
          <a:bodyPr wrap="square" lIns="121917" tIns="60958" rIns="121917" bIns="60958" rtlCol="0">
            <a:spAutoFit/>
          </a:bodyPr>
          <a:lstStyle/>
          <a:p>
            <a:pPr algn="ctr">
              <a:lnSpc>
                <a:spcPct val="150000"/>
              </a:lnSpc>
            </a:pPr>
            <a:r>
              <a:rPr kumimoji="1" lang="zh-CN" altLang="en-US" sz="3200" b="1" dirty="0">
                <a:solidFill>
                  <a:srgbClr val="FF0000"/>
                </a:solidFill>
                <a:latin typeface="宋体" panose="02010600030101010101" pitchFamily="2" charset="-122"/>
                <a:ea typeface="宋体" panose="02010600030101010101" pitchFamily="2" charset="-122"/>
              </a:rPr>
              <a:t>一、从劳动者政权到封建政权的演变</a:t>
            </a:r>
            <a:endParaRPr lang="zh-CN" altLang="en-US" sz="3200" b="1" dirty="0">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1103587" y="1606160"/>
            <a:ext cx="7914289" cy="3484027"/>
          </a:xfrm>
          <a:prstGeom prst="rect">
            <a:avLst/>
          </a:prstGeom>
          <a:noFill/>
        </p:spPr>
        <p:txBody>
          <a:bodyPr wrap="square" lIns="121917" tIns="60958" rIns="121917" bIns="60958" rtlCol="0">
            <a:spAutoFit/>
          </a:bodyPr>
          <a:lstStyle/>
          <a:p>
            <a:pPr>
              <a:lnSpc>
                <a:spcPct val="130000"/>
              </a:lnSpc>
            </a:pPr>
            <a:r>
              <a:rPr lang="zh-CN" altLang="en-US" sz="2800" b="1" dirty="0">
                <a:latin typeface="宋体" pitchFamily="2" charset="-122"/>
                <a:ea typeface="宋体" pitchFamily="2" charset="-122"/>
              </a:rPr>
              <a:t>    </a:t>
            </a:r>
            <a:r>
              <a:rPr lang="zh-CN" altLang="zh-CN" sz="2800" b="1" dirty="0">
                <a:solidFill>
                  <a:srgbClr val="000000"/>
                </a:solidFill>
                <a:latin typeface="宋体" pitchFamily="2" charset="-122"/>
                <a:ea typeface="宋体" pitchFamily="2" charset="-122"/>
              </a:rPr>
              <a:t>苏维埃政权这个劳动者的政权，是世界上第一个也是唯一的一个废除了一切因</a:t>
            </a:r>
            <a:r>
              <a:rPr lang="zh-CN" altLang="zh-CN" sz="2800" b="1" dirty="0">
                <a:solidFill>
                  <a:srgbClr val="FF0000"/>
                </a:solidFill>
                <a:latin typeface="宋体" pitchFamily="2" charset="-122"/>
                <a:ea typeface="宋体" pitchFamily="2" charset="-122"/>
              </a:rPr>
              <a:t>私有制</a:t>
            </a:r>
            <a:r>
              <a:rPr lang="zh-CN" altLang="zh-CN" sz="2800" b="1" dirty="0">
                <a:solidFill>
                  <a:srgbClr val="000000"/>
                </a:solidFill>
                <a:latin typeface="宋体" pitchFamily="2" charset="-122"/>
                <a:ea typeface="宋体" pitchFamily="2" charset="-122"/>
              </a:rPr>
              <a:t>而造成的特权的政权</a:t>
            </a:r>
            <a:r>
              <a:rPr lang="en-US" altLang="zh-CN" sz="2800" b="1" dirty="0">
                <a:solidFill>
                  <a:srgbClr val="000000"/>
                </a:solidFill>
                <a:latin typeface="宋体" pitchFamily="2" charset="-122"/>
                <a:ea typeface="宋体" pitchFamily="2" charset="-122"/>
              </a:rPr>
              <a:t>………</a:t>
            </a:r>
            <a:r>
              <a:rPr lang="zh-CN" altLang="en-US" sz="2800" b="1" dirty="0">
                <a:solidFill>
                  <a:srgbClr val="000000"/>
                </a:solidFill>
                <a:latin typeface="宋体" pitchFamily="2" charset="-122"/>
                <a:ea typeface="宋体" pitchFamily="2" charset="-122"/>
              </a:rPr>
              <a:t>那</a:t>
            </a:r>
            <a:r>
              <a:rPr lang="zh-CN" altLang="zh-CN" sz="2800" b="1" dirty="0">
                <a:solidFill>
                  <a:srgbClr val="000000"/>
                </a:solidFill>
                <a:latin typeface="宋体" pitchFamily="2" charset="-122"/>
                <a:ea typeface="宋体" pitchFamily="2" charset="-122"/>
              </a:rPr>
              <a:t>里没有地主、资本家和商人，</a:t>
            </a:r>
            <a:r>
              <a:rPr lang="zh-CN" altLang="en-US" sz="2800" b="1" dirty="0">
                <a:solidFill>
                  <a:srgbClr val="000000"/>
                </a:solidFill>
                <a:latin typeface="宋体" pitchFamily="2" charset="-122"/>
                <a:ea typeface="宋体" pitchFamily="2" charset="-122"/>
              </a:rPr>
              <a:t>那</a:t>
            </a:r>
            <a:r>
              <a:rPr lang="zh-CN" altLang="zh-CN" sz="2800" b="1" dirty="0">
                <a:solidFill>
                  <a:srgbClr val="000000"/>
                </a:solidFill>
                <a:latin typeface="宋体" pitchFamily="2" charset="-122"/>
                <a:ea typeface="宋体" pitchFamily="2" charset="-122"/>
              </a:rPr>
              <a:t>里是由没有这些</a:t>
            </a:r>
            <a:r>
              <a:rPr lang="zh-CN" altLang="zh-CN" sz="2800" b="1" dirty="0">
                <a:solidFill>
                  <a:srgbClr val="FF0000"/>
                </a:solidFill>
                <a:latin typeface="宋体" pitchFamily="2" charset="-122"/>
                <a:ea typeface="宋体" pitchFamily="2" charset="-122"/>
              </a:rPr>
              <a:t>剥削者</a:t>
            </a:r>
            <a:r>
              <a:rPr lang="zh-CN" altLang="zh-CN" sz="2800" b="1" dirty="0">
                <a:solidFill>
                  <a:srgbClr val="000000"/>
                </a:solidFill>
                <a:latin typeface="宋体" pitchFamily="2" charset="-122"/>
                <a:ea typeface="宋体" pitchFamily="2" charset="-122"/>
              </a:rPr>
              <a:t>参加的劳动者的政权建设新生活，那里在法律上就有男女的</a:t>
            </a:r>
            <a:r>
              <a:rPr lang="zh-CN" altLang="zh-CN" sz="2800" b="1" dirty="0">
                <a:solidFill>
                  <a:srgbClr val="FF0000"/>
                </a:solidFill>
                <a:latin typeface="宋体" pitchFamily="2" charset="-122"/>
                <a:ea typeface="宋体" pitchFamily="2" charset="-122"/>
              </a:rPr>
              <a:t>平等</a:t>
            </a:r>
            <a:r>
              <a:rPr lang="zh-CN" altLang="zh-CN" sz="2800" b="1" dirty="0">
                <a:solidFill>
                  <a:srgbClr val="000000"/>
                </a:solidFill>
                <a:latin typeface="宋体" pitchFamily="2" charset="-122"/>
                <a:ea typeface="宋体" pitchFamily="2" charset="-122"/>
              </a:rPr>
              <a:t> </a:t>
            </a:r>
            <a:r>
              <a:rPr lang="zh-CN" altLang="en-US" sz="2800" b="1" dirty="0">
                <a:solidFill>
                  <a:srgbClr val="000000"/>
                </a:solidFill>
                <a:latin typeface="宋体" pitchFamily="2" charset="-122"/>
                <a:ea typeface="宋体" pitchFamily="2" charset="-122"/>
              </a:rPr>
              <a:t>。</a:t>
            </a:r>
            <a:endParaRPr lang="en-US" altLang="zh-CN" sz="2800" b="1" dirty="0">
              <a:solidFill>
                <a:srgbClr val="000000"/>
              </a:solidFill>
              <a:latin typeface="宋体" pitchFamily="2" charset="-122"/>
              <a:ea typeface="宋体" pitchFamily="2" charset="-122"/>
            </a:endParaRPr>
          </a:p>
          <a:p>
            <a:pPr algn="r">
              <a:lnSpc>
                <a:spcPct val="130000"/>
              </a:lnSpc>
            </a:pPr>
            <a:r>
              <a:rPr kumimoji="1" lang="en-US" altLang="zh-CN" sz="2400" b="1" dirty="0" smtClean="0">
                <a:solidFill>
                  <a:srgbClr val="0000FF"/>
                </a:solidFill>
                <a:latin typeface="宋体" pitchFamily="2" charset="-122"/>
                <a:ea typeface="宋体" pitchFamily="2" charset="-122"/>
              </a:rPr>
              <a:t>——</a:t>
            </a:r>
            <a:r>
              <a:rPr kumimoji="1" lang="zh-CN" altLang="en-US" sz="2400" b="1" dirty="0">
                <a:solidFill>
                  <a:srgbClr val="0000FF"/>
                </a:solidFill>
                <a:latin typeface="宋体" pitchFamily="2" charset="-122"/>
                <a:ea typeface="宋体" pitchFamily="2" charset="-122"/>
              </a:rPr>
              <a:t>列宁</a:t>
            </a:r>
            <a:r>
              <a:rPr kumimoji="1" lang="en-US" altLang="zh-CN" sz="2400" b="1" dirty="0">
                <a:solidFill>
                  <a:srgbClr val="0000FF"/>
                </a:solidFill>
                <a:latin typeface="宋体" pitchFamily="2" charset="-122"/>
                <a:ea typeface="宋体" pitchFamily="2" charset="-122"/>
              </a:rPr>
              <a:t>《</a:t>
            </a:r>
            <a:r>
              <a:rPr kumimoji="1" lang="zh-CN" altLang="en-US" sz="2400" b="1" dirty="0">
                <a:solidFill>
                  <a:srgbClr val="0000FF"/>
                </a:solidFill>
                <a:latin typeface="宋体" pitchFamily="2" charset="-122"/>
                <a:ea typeface="宋体" pitchFamily="2" charset="-122"/>
              </a:rPr>
              <a:t>致女工</a:t>
            </a:r>
            <a:r>
              <a:rPr kumimoji="1" lang="en-US" altLang="zh-CN" sz="2400" b="1" dirty="0">
                <a:solidFill>
                  <a:srgbClr val="0000FF"/>
                </a:solidFill>
                <a:latin typeface="宋体" pitchFamily="2" charset="-122"/>
                <a:ea typeface="宋体" pitchFamily="2" charset="-122"/>
              </a:rPr>
              <a:t>》</a:t>
            </a:r>
            <a:endParaRPr kumimoji="1" lang="zh-CN" altLang="en-US" sz="2400" b="1" dirty="0">
              <a:solidFill>
                <a:srgbClr val="0000FF"/>
              </a:solidFill>
              <a:latin typeface="宋体" pitchFamily="2" charset="-122"/>
              <a:ea typeface="宋体" pitchFamily="2" charset="-122"/>
            </a:endParaRPr>
          </a:p>
        </p:txBody>
      </p:sp>
      <p:pic>
        <p:nvPicPr>
          <p:cNvPr id="4" name="图片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73945" y="2018363"/>
            <a:ext cx="2165189" cy="2917071"/>
          </a:xfrm>
          <a:prstGeom prst="rect">
            <a:avLst/>
          </a:prstGeom>
        </p:spPr>
      </p:pic>
      <p:sp>
        <p:nvSpPr>
          <p:cNvPr id="9" name="TextBox 2"/>
          <p:cNvSpPr txBox="1"/>
          <p:nvPr/>
        </p:nvSpPr>
        <p:spPr>
          <a:xfrm>
            <a:off x="1930600" y="5123650"/>
            <a:ext cx="5437047" cy="737447"/>
          </a:xfrm>
          <a:prstGeom prst="rect">
            <a:avLst/>
          </a:prstGeom>
          <a:noFill/>
        </p:spPr>
        <p:txBody>
          <a:bodyPr wrap="square" lIns="121917" tIns="60958" rIns="121917" bIns="60958">
            <a:spAutoFit/>
            <a:scene3d>
              <a:camera prst="perspectiveContrastingRightFacing"/>
              <a:lightRig rig="threePt" dir="t"/>
            </a:scene3d>
          </a:bodyPr>
          <a:lstStyle/>
          <a:p>
            <a:r>
              <a:rPr lang="zh-CN" altLang="en-US" sz="4000" b="1" noProof="1">
                <a:gradFill flip="none" rotWithShape="1">
                  <a:gsLst>
                    <a:gs pos="0">
                      <a:srgbClr val="000082"/>
                    </a:gs>
                    <a:gs pos="30000">
                      <a:srgbClr val="66008F"/>
                    </a:gs>
                    <a:gs pos="64999">
                      <a:srgbClr val="BA0066"/>
                    </a:gs>
                    <a:gs pos="89999">
                      <a:srgbClr val="FF0000"/>
                    </a:gs>
                    <a:gs pos="100000">
                      <a:srgbClr val="FF8200"/>
                    </a:gs>
                  </a:gsLst>
                  <a:lin ang="5400000" scaled="0"/>
                  <a:tileRect/>
                </a:gradFill>
              </a:rPr>
              <a:t>什么是劳动者政权？</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990825" y="1485045"/>
            <a:ext cx="2880824" cy="2363720"/>
          </a:xfrm>
          <a:prstGeom prst="rect">
            <a:avLst/>
          </a:prstGeom>
          <a:solidFill>
            <a:schemeClr val="accent6">
              <a:lumMod val="60000"/>
              <a:lumOff val="40000"/>
            </a:schemeClr>
          </a:solidFill>
        </p:spPr>
        <p:txBody>
          <a:bodyPr wrap="square" lIns="121917" tIns="60958" rIns="121917" bIns="60958" rtlCol="0">
            <a:spAutoFit/>
          </a:bodyPr>
          <a:lstStyle/>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劳动者政权？</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公有制</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消灭剥削</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政治平等</a:t>
            </a:r>
            <a:endParaRPr kumimoji="1" lang="en-US" altLang="zh-CN" sz="2800" b="1" dirty="0">
              <a:solidFill>
                <a:srgbClr val="000000"/>
              </a:solidFill>
              <a:latin typeface="黑体" panose="02010609060101010101" pitchFamily="49" charset="-122"/>
              <a:ea typeface="黑体" panose="02010609060101010101" pitchFamily="49" charset="-122"/>
            </a:endParaRPr>
          </a:p>
        </p:txBody>
      </p:sp>
      <p:sp>
        <p:nvSpPr>
          <p:cNvPr id="6" name="文本框 5"/>
          <p:cNvSpPr txBox="1"/>
          <p:nvPr/>
        </p:nvSpPr>
        <p:spPr>
          <a:xfrm>
            <a:off x="6528124" y="1519102"/>
            <a:ext cx="3673051" cy="2363720"/>
          </a:xfrm>
          <a:prstGeom prst="rect">
            <a:avLst/>
          </a:prstGeom>
          <a:solidFill>
            <a:srgbClr val="92D050"/>
          </a:solidFill>
        </p:spPr>
        <p:txBody>
          <a:bodyPr wrap="square" lIns="121917" tIns="60958" rIns="121917" bIns="60958" rtlCol="0">
            <a:spAutoFit/>
          </a:bodyPr>
          <a:lstStyle/>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封建政权？</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封建地主土地所有制</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封建剥削</a:t>
            </a:r>
            <a:endParaRPr kumimoji="1" lang="en-US" altLang="zh-CN" sz="2800" b="1" dirty="0">
              <a:solidFill>
                <a:srgbClr val="000000"/>
              </a:solidFill>
              <a:latin typeface="黑体" panose="02010609060101010101" pitchFamily="49" charset="-122"/>
              <a:ea typeface="黑体" panose="02010609060101010101" pitchFamily="49" charset="-122"/>
            </a:endParaRPr>
          </a:p>
          <a:p>
            <a:pPr>
              <a:lnSpc>
                <a:spcPct val="130000"/>
              </a:lnSpc>
            </a:pPr>
            <a:r>
              <a:rPr kumimoji="1" lang="zh-CN" altLang="en-US" sz="2800" b="1" dirty="0">
                <a:solidFill>
                  <a:srgbClr val="000000"/>
                </a:solidFill>
                <a:latin typeface="黑体" panose="02010609060101010101" pitchFamily="49" charset="-122"/>
                <a:ea typeface="黑体" panose="02010609060101010101" pitchFamily="49" charset="-122"/>
              </a:rPr>
              <a:t>等级制度森严</a:t>
            </a:r>
          </a:p>
        </p:txBody>
      </p:sp>
      <p:sp>
        <p:nvSpPr>
          <p:cNvPr id="3" name="右箭头 2"/>
          <p:cNvSpPr/>
          <p:nvPr/>
        </p:nvSpPr>
        <p:spPr>
          <a:xfrm>
            <a:off x="4943671" y="2205249"/>
            <a:ext cx="1368392" cy="792227"/>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kumimoji="1" lang="zh-CN" altLang="en-US" dirty="0"/>
          </a:p>
        </p:txBody>
      </p:sp>
      <p:sp>
        <p:nvSpPr>
          <p:cNvPr id="7" name="文本框 6"/>
          <p:cNvSpPr txBox="1"/>
          <p:nvPr/>
        </p:nvSpPr>
        <p:spPr>
          <a:xfrm>
            <a:off x="1954925" y="4052235"/>
            <a:ext cx="8150772" cy="2363720"/>
          </a:xfrm>
          <a:prstGeom prst="rect">
            <a:avLst/>
          </a:prstGeom>
          <a:noFill/>
        </p:spPr>
        <p:txBody>
          <a:bodyPr wrap="square" lIns="121917" tIns="60958" rIns="121917" bIns="60958" rtlCol="0">
            <a:spAutoFit/>
          </a:bodyPr>
          <a:lstStyle/>
          <a:p>
            <a:pPr>
              <a:lnSpc>
                <a:spcPct val="130000"/>
              </a:lnSpc>
            </a:pPr>
            <a:r>
              <a:rPr lang="zh-CN" altLang="en-US" sz="2800" b="1" dirty="0">
                <a:solidFill>
                  <a:srgbClr val="000000"/>
                </a:solidFill>
                <a:latin typeface="宋体" pitchFamily="2" charset="-122"/>
                <a:ea typeface="宋体" pitchFamily="2" charset="-122"/>
              </a:rPr>
              <a:t>    三老</a:t>
            </a:r>
            <a:r>
              <a:rPr lang="en-US" altLang="zh-CN" sz="2800" b="1" dirty="0">
                <a:solidFill>
                  <a:srgbClr val="000000"/>
                </a:solidFill>
                <a:latin typeface="宋体" pitchFamily="2" charset="-122"/>
                <a:ea typeface="宋体" pitchFamily="2" charset="-122"/>
              </a:rPr>
              <a:t>﹑</a:t>
            </a:r>
            <a:r>
              <a:rPr lang="zh-CN" altLang="en-US" sz="2800" b="1" dirty="0">
                <a:solidFill>
                  <a:srgbClr val="000000"/>
                </a:solidFill>
                <a:latin typeface="宋体" pitchFamily="2" charset="-122"/>
                <a:ea typeface="宋体" pitchFamily="2" charset="-122"/>
              </a:rPr>
              <a:t>豪杰皆曰：“将军身被坚执锐，伐无道，诛暴秦，复立楚国之社稷，功宜为王。”</a:t>
            </a:r>
            <a:endParaRPr lang="en-US" altLang="zh-CN" sz="2800" b="1" dirty="0">
              <a:solidFill>
                <a:srgbClr val="000000"/>
              </a:solidFill>
              <a:latin typeface="宋体" pitchFamily="2" charset="-122"/>
              <a:ea typeface="宋体" pitchFamily="2" charset="-122"/>
            </a:endParaRPr>
          </a:p>
          <a:p>
            <a:pPr>
              <a:lnSpc>
                <a:spcPct val="130000"/>
              </a:lnSpc>
            </a:pPr>
            <a:endParaRPr kumimoji="1" lang="en-US" altLang="zh-CN" sz="2800" b="1" dirty="0">
              <a:solidFill>
                <a:srgbClr val="000000"/>
              </a:solidFill>
              <a:latin typeface="宋体" pitchFamily="2" charset="-122"/>
              <a:ea typeface="宋体" pitchFamily="2" charset="-122"/>
            </a:endParaRPr>
          </a:p>
          <a:p>
            <a:pPr algn="r">
              <a:lnSpc>
                <a:spcPct val="130000"/>
              </a:lnSpc>
            </a:pPr>
            <a:r>
              <a:rPr kumimoji="1" lang="en-US" altLang="zh-CN" sz="2400" b="1" dirty="0">
                <a:solidFill>
                  <a:srgbClr val="0000FF"/>
                </a:solidFill>
                <a:latin typeface="宋体" pitchFamily="2" charset="-122"/>
                <a:ea typeface="宋体" pitchFamily="2" charset="-122"/>
              </a:rPr>
              <a:t>——《</a:t>
            </a:r>
            <a:r>
              <a:rPr kumimoji="1" lang="zh-CN" altLang="en-US" sz="2400" b="1" dirty="0">
                <a:solidFill>
                  <a:srgbClr val="0000FF"/>
                </a:solidFill>
                <a:latin typeface="宋体" pitchFamily="2" charset="-122"/>
                <a:ea typeface="宋体" pitchFamily="2" charset="-122"/>
              </a:rPr>
              <a:t>史记</a:t>
            </a:r>
            <a:r>
              <a:rPr lang="en-US" altLang="zh-CN" sz="2400" b="1" dirty="0">
                <a:solidFill>
                  <a:srgbClr val="0000FF"/>
                </a:solidFill>
                <a:latin typeface="宋体" pitchFamily="2" charset="-122"/>
                <a:ea typeface="宋体" pitchFamily="2" charset="-122"/>
              </a:rPr>
              <a:t>·</a:t>
            </a:r>
            <a:r>
              <a:rPr kumimoji="1" lang="zh-CN" altLang="en-US" sz="2400" b="1" dirty="0">
                <a:solidFill>
                  <a:srgbClr val="0000FF"/>
                </a:solidFill>
                <a:latin typeface="宋体" pitchFamily="2" charset="-122"/>
                <a:ea typeface="宋体" pitchFamily="2" charset="-122"/>
              </a:rPr>
              <a:t>陈涉世家</a:t>
            </a:r>
            <a:r>
              <a:rPr kumimoji="1" lang="en-US" altLang="zh-CN" sz="2400" b="1" dirty="0">
                <a:solidFill>
                  <a:srgbClr val="0000FF"/>
                </a:solidFill>
                <a:latin typeface="宋体" pitchFamily="2" charset="-122"/>
                <a:ea typeface="宋体" pitchFamily="2" charset="-122"/>
              </a:rPr>
              <a:t>》</a:t>
            </a:r>
            <a:endParaRPr kumimoji="1" lang="zh-CN" altLang="en-US" sz="2400" b="1" dirty="0">
              <a:solidFill>
                <a:srgbClr val="0000FF"/>
              </a:solidFill>
              <a:latin typeface="宋体" pitchFamily="2" charset="-122"/>
              <a:ea typeface="宋体" pitchFamily="2" charset="-122"/>
            </a:endParaRP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5.55556E-7 2.96296E-6 L -5.55556E-7 -0.07223 " pathEditMode="relative" rAng="0" ptsTypes="AA">
                                      <p:cBhvr>
                                        <p:cTn id="6" dur="250" accel="50000" decel="50000" autoRev="1" fill="hold">
                                          <p:stCondLst>
                                            <p:cond delay="0"/>
                                          </p:stCondLst>
                                        </p:cTn>
                                        <p:tgtEl>
                                          <p:spTgt spid="5"/>
                                        </p:tgtEl>
                                        <p:attrNameLst>
                                          <p:attrName>ppt_x</p:attrName>
                                          <p:attrName>ppt_y</p:attrName>
                                        </p:attrNameLst>
                                      </p:cBhvr>
                                      <p:rCtr x="0" y="-3611"/>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0" nodeType="clickEffect">
                                  <p:stCondLst>
                                    <p:cond delay="0"/>
                                  </p:stCondLst>
                                  <p:iterate type="lt">
                                    <p:tmPct val="10000"/>
                                  </p:iterate>
                                  <p:childTnLst>
                                    <p:animMotion origin="layout" path="M -3.88889E-6 2.96296E-6 L -3.88889E-6 -0.07223 " pathEditMode="relative" rAng="0" ptsTypes="AA">
                                      <p:cBhvr>
                                        <p:cTn id="14" dur="250" accel="50000" decel="50000" autoRev="1" fill="hold">
                                          <p:stCondLst>
                                            <p:cond delay="0"/>
                                          </p:stCondLst>
                                        </p:cTn>
                                        <p:tgtEl>
                                          <p:spTgt spid="6"/>
                                        </p:tgtEl>
                                        <p:attrNameLst>
                                          <p:attrName>ppt_x</p:attrName>
                                          <p:attrName>ppt_y</p:attrName>
                                        </p:attrNameLst>
                                      </p:cBhvr>
                                      <p:rCtr x="0" y="-3611"/>
                                    </p:animMotion>
                                    <p:animRot by="1500000">
                                      <p:cBhvr>
                                        <p:cTn id="15" dur="125" fill="hold">
                                          <p:stCondLst>
                                            <p:cond delay="0"/>
                                          </p:stCondLst>
                                        </p:cTn>
                                        <p:tgtEl>
                                          <p:spTgt spid="6"/>
                                        </p:tgtEl>
                                        <p:attrNameLst>
                                          <p:attrName>r</p:attrName>
                                        </p:attrNameLst>
                                      </p:cBhvr>
                                    </p:animRot>
                                    <p:animRot by="-1500000">
                                      <p:cBhvr>
                                        <p:cTn id="16" dur="125" fill="hold">
                                          <p:stCondLst>
                                            <p:cond delay="125"/>
                                          </p:stCondLst>
                                        </p:cTn>
                                        <p:tgtEl>
                                          <p:spTgt spid="6"/>
                                        </p:tgtEl>
                                        <p:attrNameLst>
                                          <p:attrName>r</p:attrName>
                                        </p:attrNameLst>
                                      </p:cBhvr>
                                    </p:animRot>
                                    <p:animRot by="-1500000">
                                      <p:cBhvr>
                                        <p:cTn id="17" dur="125" fill="hold">
                                          <p:stCondLst>
                                            <p:cond delay="250"/>
                                          </p:stCondLst>
                                        </p:cTn>
                                        <p:tgtEl>
                                          <p:spTgt spid="6"/>
                                        </p:tgtEl>
                                        <p:attrNameLst>
                                          <p:attrName>r</p:attrName>
                                        </p:attrNameLst>
                                      </p:cBhvr>
                                    </p:animRot>
                                    <p:animRot by="1500000">
                                      <p:cBhvr>
                                        <p:cTn id="18" dur="125" fill="hold">
                                          <p:stCondLst>
                                            <p:cond delay="375"/>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6"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11425" y="1753775"/>
            <a:ext cx="6877967" cy="3415931"/>
          </a:xfrm>
          <a:prstGeom prst="rect">
            <a:avLst/>
          </a:prstGeom>
          <a:noFill/>
        </p:spPr>
        <p:txBody>
          <a:bodyPr wrap="square" lIns="121917" tIns="60958" rIns="121917" bIns="60958" rtlCol="0">
            <a:spAutoFit/>
          </a:bodyPr>
          <a:lstStyle/>
          <a:p>
            <a:pPr>
              <a:lnSpc>
                <a:spcPct val="130000"/>
              </a:lnSpc>
            </a:pPr>
            <a:r>
              <a:rPr lang="zh-CN" altLang="en-US" sz="2400" b="1" dirty="0">
                <a:solidFill>
                  <a:srgbClr val="000000"/>
                </a:solidFill>
                <a:latin typeface="宋体" pitchFamily="2" charset="-122"/>
                <a:ea typeface="宋体" pitchFamily="2" charset="-122"/>
              </a:rPr>
              <a:t>    凡分田、照人口，不论男妇，算其家口多寡，人多则分多，人寡则分寡，杂以九等。</a:t>
            </a:r>
            <a:endParaRPr lang="en-US" altLang="zh-CN" sz="2400" b="1" dirty="0">
              <a:solidFill>
                <a:srgbClr val="000000"/>
              </a:solidFill>
              <a:latin typeface="宋体" pitchFamily="2" charset="-122"/>
              <a:ea typeface="宋体" pitchFamily="2" charset="-122"/>
            </a:endParaRPr>
          </a:p>
          <a:p>
            <a:pPr>
              <a:lnSpc>
                <a:spcPct val="130000"/>
              </a:lnSpc>
            </a:pPr>
            <a:r>
              <a:rPr kumimoji="1" lang="zh-CN" altLang="en-US" sz="2400" b="1" dirty="0">
                <a:solidFill>
                  <a:srgbClr val="000000"/>
                </a:solidFill>
                <a:latin typeface="宋体" pitchFamily="2" charset="-122"/>
                <a:ea typeface="宋体" pitchFamily="2" charset="-122"/>
              </a:rPr>
              <a:t>    凡天下田，天下人同耕。此处不足，则迁彼处，彼处不足，则迁此处。凡天下田，丰荒相通，此处荒则移彼丰处，以赈此荒处；彼处荒则移此丰处，以赈彼荒处。</a:t>
            </a:r>
            <a:endParaRPr kumimoji="1" lang="en-US" altLang="zh-CN" sz="2400" b="1" dirty="0">
              <a:solidFill>
                <a:srgbClr val="000000"/>
              </a:solidFill>
              <a:latin typeface="宋体" pitchFamily="2" charset="-122"/>
              <a:ea typeface="宋体" pitchFamily="2" charset="-122"/>
            </a:endParaRPr>
          </a:p>
          <a:p>
            <a:pPr algn="r">
              <a:lnSpc>
                <a:spcPct val="130000"/>
              </a:lnSpc>
            </a:pP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天朝田亩制度</a:t>
            </a:r>
            <a:r>
              <a:rPr kumimoji="1" lang="en-US" altLang="zh-CN" sz="2000" b="1" dirty="0">
                <a:solidFill>
                  <a:srgbClr val="0000FF"/>
                </a:solidFill>
                <a:latin typeface="宋体" pitchFamily="2" charset="-122"/>
                <a:ea typeface="宋体" pitchFamily="2" charset="-122"/>
              </a:rPr>
              <a:t>》</a:t>
            </a:r>
            <a:endParaRPr kumimoji="1" lang="zh-CN" altLang="en-US" sz="2000" b="1" dirty="0">
              <a:solidFill>
                <a:srgbClr val="0000FF"/>
              </a:solidFill>
              <a:latin typeface="宋体" pitchFamily="2" charset="-122"/>
              <a:ea typeface="宋体" pitchFamily="2" charset="-122"/>
            </a:endParaRPr>
          </a:p>
        </p:txBody>
      </p:sp>
      <p:sp>
        <p:nvSpPr>
          <p:cNvPr id="2" name="文本框 1"/>
          <p:cNvSpPr txBox="1"/>
          <p:nvPr/>
        </p:nvSpPr>
        <p:spPr>
          <a:xfrm>
            <a:off x="1977896" y="819201"/>
            <a:ext cx="2880824"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土地所有制</a:t>
            </a:r>
          </a:p>
        </p:txBody>
      </p:sp>
      <p:sp>
        <p:nvSpPr>
          <p:cNvPr id="4" name="TextBox 2">
            <a:extLst>
              <a:ext uri="{FF2B5EF4-FFF2-40B4-BE49-F238E27FC236}">
                <a16:creationId xmlns="" xmlns:a16="http://schemas.microsoft.com/office/drawing/2014/main" id="{7CAE9EEE-246D-8B4C-BC22-788E00BE111D}"/>
              </a:ext>
            </a:extLst>
          </p:cNvPr>
          <p:cNvSpPr txBox="1"/>
          <p:nvPr/>
        </p:nvSpPr>
        <p:spPr>
          <a:xfrm>
            <a:off x="685037" y="5092868"/>
            <a:ext cx="5437047" cy="737447"/>
          </a:xfrm>
          <a:prstGeom prst="rect">
            <a:avLst/>
          </a:prstGeom>
          <a:noFill/>
        </p:spPr>
        <p:txBody>
          <a:bodyPr wrap="square" lIns="121917" tIns="60958" rIns="121917" bIns="60958">
            <a:spAutoFit/>
            <a:scene3d>
              <a:camera prst="perspectiveContrastingRightFacing"/>
              <a:lightRig rig="threePt" dir="t"/>
            </a:scene3d>
          </a:bodyPr>
          <a:lstStyle/>
          <a:p>
            <a:pPr algn="ctr"/>
            <a:r>
              <a:rPr lang="zh-CN" altLang="en-US" sz="4000" b="1" noProof="1">
                <a:gradFill flip="none" rotWithShape="1">
                  <a:gsLst>
                    <a:gs pos="0">
                      <a:srgbClr val="000082"/>
                    </a:gs>
                    <a:gs pos="30000">
                      <a:srgbClr val="66008F"/>
                    </a:gs>
                    <a:gs pos="64999">
                      <a:srgbClr val="BA0066"/>
                    </a:gs>
                    <a:gs pos="89999">
                      <a:srgbClr val="FF0000"/>
                    </a:gs>
                    <a:gs pos="100000">
                      <a:srgbClr val="FF8200"/>
                    </a:gs>
                  </a:gsLst>
                  <a:lin ang="5400000" scaled="0"/>
                  <a:tileRect/>
                </a:gradFill>
              </a:rPr>
              <a:t>没有实施</a:t>
            </a:r>
          </a:p>
        </p:txBody>
      </p:sp>
      <p:sp>
        <p:nvSpPr>
          <p:cNvPr id="3" name="文本框 2">
            <a:extLst>
              <a:ext uri="{FF2B5EF4-FFF2-40B4-BE49-F238E27FC236}">
                <a16:creationId xmlns="" xmlns:a16="http://schemas.microsoft.com/office/drawing/2014/main" id="{4607CC0E-EF78-3642-8528-E3F06CF434A2}"/>
              </a:ext>
            </a:extLst>
          </p:cNvPr>
          <p:cNvSpPr txBox="1"/>
          <p:nvPr/>
        </p:nvSpPr>
        <p:spPr>
          <a:xfrm>
            <a:off x="7920203" y="2180861"/>
            <a:ext cx="4032448" cy="1785100"/>
          </a:xfrm>
          <a:prstGeom prst="rect">
            <a:avLst/>
          </a:prstGeom>
          <a:noFill/>
        </p:spPr>
        <p:txBody>
          <a:bodyPr wrap="square" lIns="121917" tIns="60958" rIns="121917" bIns="60958" rtlCol="0">
            <a:spAutoFit/>
          </a:bodyPr>
          <a:lstStyle/>
          <a:p>
            <a:pPr>
              <a:lnSpc>
                <a:spcPct val="150000"/>
              </a:lnSpc>
            </a:pPr>
            <a:r>
              <a:rPr kumimoji="1" lang="zh-CN" altLang="en-US" b="1" dirty="0">
                <a:solidFill>
                  <a:srgbClr val="FF0000"/>
                </a:solidFill>
                <a:latin typeface="宋体" pitchFamily="2" charset="-122"/>
                <a:ea typeface="宋体" pitchFamily="2" charset="-122"/>
              </a:rPr>
              <a:t>实践中：</a:t>
            </a:r>
            <a:endParaRPr kumimoji="1" lang="en-US" altLang="zh-CN" b="1" dirty="0">
              <a:solidFill>
                <a:srgbClr val="FF0000"/>
              </a:solidFill>
              <a:latin typeface="宋体" pitchFamily="2" charset="-122"/>
              <a:ea typeface="宋体" pitchFamily="2" charset="-122"/>
            </a:endParaRPr>
          </a:p>
          <a:p>
            <a:pPr>
              <a:lnSpc>
                <a:spcPct val="150000"/>
              </a:lnSpc>
            </a:pPr>
            <a:r>
              <a:rPr kumimoji="1" lang="en-US" altLang="zh-CN" b="1" dirty="0">
                <a:solidFill>
                  <a:srgbClr val="FF0000"/>
                </a:solidFill>
                <a:latin typeface="宋体" pitchFamily="2" charset="-122"/>
                <a:ea typeface="宋体" pitchFamily="2" charset="-122"/>
              </a:rPr>
              <a:t>1.</a:t>
            </a:r>
            <a:r>
              <a:rPr kumimoji="1" lang="zh-CN" altLang="en-US" b="1" dirty="0">
                <a:solidFill>
                  <a:srgbClr val="FF0000"/>
                </a:solidFill>
                <a:latin typeface="宋体" pitchFamily="2" charset="-122"/>
                <a:ea typeface="宋体" pitchFamily="2" charset="-122"/>
              </a:rPr>
              <a:t>没收地主的土地，平分给农民。</a:t>
            </a:r>
            <a:endParaRPr kumimoji="1" lang="en-US" altLang="zh-CN" b="1" dirty="0">
              <a:solidFill>
                <a:srgbClr val="FF0000"/>
              </a:solidFill>
              <a:latin typeface="宋体" pitchFamily="2" charset="-122"/>
              <a:ea typeface="宋体" pitchFamily="2" charset="-122"/>
            </a:endParaRPr>
          </a:p>
          <a:p>
            <a:pPr>
              <a:lnSpc>
                <a:spcPct val="150000"/>
              </a:lnSpc>
            </a:pPr>
            <a:r>
              <a:rPr kumimoji="1" lang="en-US" altLang="zh-CN" b="1" dirty="0">
                <a:solidFill>
                  <a:srgbClr val="FF0000"/>
                </a:solidFill>
                <a:latin typeface="宋体" pitchFamily="2" charset="-122"/>
                <a:ea typeface="宋体" pitchFamily="2" charset="-122"/>
              </a:rPr>
              <a:t>2.</a:t>
            </a:r>
            <a:r>
              <a:rPr kumimoji="1" lang="zh-CN" altLang="en-US" b="1" dirty="0">
                <a:solidFill>
                  <a:srgbClr val="FF0000"/>
                </a:solidFill>
                <a:latin typeface="宋体" pitchFamily="2" charset="-122"/>
                <a:ea typeface="宋体" pitchFamily="2" charset="-122"/>
              </a:rPr>
              <a:t>不触动地主的土地，承认其所有权（苏、浙、徽、赣）</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466193" y="1547505"/>
            <a:ext cx="9490841" cy="1483479"/>
          </a:xfrm>
          <a:prstGeom prst="rect">
            <a:avLst/>
          </a:prstGeom>
          <a:noFill/>
        </p:spPr>
        <p:txBody>
          <a:bodyPr wrap="square" lIns="121917" tIns="60958" rIns="121917" bIns="60958" rtlCol="0">
            <a:spAutoFit/>
          </a:bodyPr>
          <a:lstStyle/>
          <a:p>
            <a:pPr>
              <a:lnSpc>
                <a:spcPct val="130000"/>
              </a:lnSpc>
            </a:pPr>
            <a:r>
              <a:rPr lang="zh-CN" altLang="en-US" sz="2400" b="1" dirty="0">
                <a:solidFill>
                  <a:srgbClr val="000000"/>
                </a:solidFill>
                <a:latin typeface="宋体" pitchFamily="2" charset="-122"/>
                <a:ea typeface="宋体" pitchFamily="2" charset="-122"/>
              </a:rPr>
              <a:t>    凡当收成时，两司马督伍长，除足其二十五家每人所食可接新谷外，余则归国库。凡麦、豆、苎麻、布帛、鸡、犬各物及银钱亦然。</a:t>
            </a:r>
            <a:endParaRPr kumimoji="1" lang="en-US" altLang="zh-CN" sz="2400" b="1" dirty="0">
              <a:solidFill>
                <a:srgbClr val="000000"/>
              </a:solidFill>
              <a:latin typeface="宋体" pitchFamily="2" charset="-122"/>
              <a:ea typeface="宋体" pitchFamily="2" charset="-122"/>
            </a:endParaRPr>
          </a:p>
          <a:p>
            <a:pPr algn="r">
              <a:lnSpc>
                <a:spcPct val="130000"/>
              </a:lnSpc>
            </a:pP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天朝田亩制度</a:t>
            </a:r>
            <a:r>
              <a:rPr kumimoji="1" lang="en-US" altLang="zh-CN" sz="2000" b="1" dirty="0">
                <a:solidFill>
                  <a:srgbClr val="0000FF"/>
                </a:solidFill>
                <a:latin typeface="宋体" pitchFamily="2" charset="-122"/>
                <a:ea typeface="宋体" pitchFamily="2" charset="-122"/>
              </a:rPr>
              <a:t>》</a:t>
            </a:r>
            <a:endParaRPr kumimoji="1" lang="zh-CN" altLang="en-US" sz="2000" b="1" dirty="0">
              <a:solidFill>
                <a:srgbClr val="0000FF"/>
              </a:solidFill>
              <a:latin typeface="宋体" pitchFamily="2" charset="-122"/>
              <a:ea typeface="宋体" pitchFamily="2" charset="-122"/>
            </a:endParaRPr>
          </a:p>
        </p:txBody>
      </p:sp>
      <p:sp>
        <p:nvSpPr>
          <p:cNvPr id="4" name="文本框 3"/>
          <p:cNvSpPr txBox="1"/>
          <p:nvPr/>
        </p:nvSpPr>
        <p:spPr>
          <a:xfrm>
            <a:off x="2494971" y="591418"/>
            <a:ext cx="2304659"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分配制度</a:t>
            </a:r>
          </a:p>
        </p:txBody>
      </p:sp>
      <p:sp>
        <p:nvSpPr>
          <p:cNvPr id="5" name="文本框 4"/>
          <p:cNvSpPr txBox="1"/>
          <p:nvPr/>
        </p:nvSpPr>
        <p:spPr>
          <a:xfrm>
            <a:off x="1434663" y="3392492"/>
            <a:ext cx="9506605" cy="2043632"/>
          </a:xfrm>
          <a:prstGeom prst="rect">
            <a:avLst/>
          </a:prstGeom>
          <a:noFill/>
        </p:spPr>
        <p:txBody>
          <a:bodyPr wrap="square" lIns="121917" tIns="60958" rIns="121917" bIns="60958" rtlCol="0">
            <a:spAutoFit/>
          </a:bodyPr>
          <a:lstStyle/>
          <a:p>
            <a:pPr>
              <a:lnSpc>
                <a:spcPct val="130000"/>
              </a:lnSpc>
            </a:pPr>
            <a:r>
              <a:rPr lang="en-US" altLang="zh-CN" sz="2400" b="1" dirty="0">
                <a:solidFill>
                  <a:srgbClr val="000000"/>
                </a:solidFill>
                <a:latin typeface="宋体" pitchFamily="2" charset="-122"/>
                <a:ea typeface="宋体" pitchFamily="2" charset="-122"/>
              </a:rPr>
              <a:t>1854</a:t>
            </a:r>
            <a:r>
              <a:rPr lang="zh-CN" altLang="en-US" sz="2400" b="1" dirty="0">
                <a:solidFill>
                  <a:srgbClr val="000000"/>
                </a:solidFill>
                <a:latin typeface="宋体" pitchFamily="2" charset="-122"/>
                <a:ea typeface="宋体" pitchFamily="2" charset="-122"/>
              </a:rPr>
              <a:t>年杨秀清上书：</a:t>
            </a:r>
            <a:endParaRPr lang="en-US" altLang="zh-CN" sz="2400" b="1" dirty="0">
              <a:solidFill>
                <a:srgbClr val="000000"/>
              </a:solidFill>
              <a:latin typeface="宋体" pitchFamily="2" charset="-122"/>
              <a:ea typeface="宋体" pitchFamily="2" charset="-122"/>
            </a:endParaRPr>
          </a:p>
          <a:p>
            <a:pPr>
              <a:lnSpc>
                <a:spcPct val="130000"/>
              </a:lnSpc>
            </a:pPr>
            <a:r>
              <a:rPr lang="zh-CN" altLang="en-US" sz="2400" b="1" dirty="0">
                <a:solidFill>
                  <a:srgbClr val="000000"/>
                </a:solidFill>
                <a:latin typeface="宋体" pitchFamily="2" charset="-122"/>
                <a:ea typeface="宋体" pitchFamily="2" charset="-122"/>
              </a:rPr>
              <a:t>    建都天京，兵士日众，宜广积米粮，以充军储而裕国课。弟等细思安徽、江西米粮广有，宜令镇守佐将在彼晓谕良民，</a:t>
            </a:r>
            <a:r>
              <a:rPr lang="zh-CN" altLang="en-US" sz="2400" b="1" dirty="0">
                <a:solidFill>
                  <a:srgbClr val="FF0000"/>
                </a:solidFill>
                <a:latin typeface="宋体" pitchFamily="2" charset="-122"/>
                <a:ea typeface="宋体" pitchFamily="2" charset="-122"/>
              </a:rPr>
              <a:t>照旧交粮纳税。</a:t>
            </a:r>
            <a:endParaRPr lang="en-US" altLang="zh-CN" sz="2400" b="1" dirty="0">
              <a:solidFill>
                <a:srgbClr val="FF0000"/>
              </a:solidFill>
              <a:latin typeface="宋体" pitchFamily="2" charset="-122"/>
              <a:ea typeface="宋体" pitchFamily="2" charset="-122"/>
            </a:endParaRPr>
          </a:p>
          <a:p>
            <a:pPr>
              <a:lnSpc>
                <a:spcPct val="130000"/>
              </a:lnSpc>
            </a:pPr>
            <a:r>
              <a:rPr lang="zh-CN" altLang="en-US" sz="2400" b="1" dirty="0">
                <a:solidFill>
                  <a:srgbClr val="000000"/>
                </a:solidFill>
                <a:latin typeface="宋体" pitchFamily="2" charset="-122"/>
                <a:ea typeface="宋体" pitchFamily="2" charset="-122"/>
              </a:rPr>
              <a:t>      </a:t>
            </a: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太平天国</a:t>
            </a: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（三），上海人民出版社</a:t>
            </a:r>
            <a:r>
              <a:rPr kumimoji="1" lang="en-US" altLang="zh-CN" sz="2000" b="1" dirty="0">
                <a:solidFill>
                  <a:srgbClr val="0000FF"/>
                </a:solidFill>
                <a:latin typeface="宋体" pitchFamily="2" charset="-122"/>
                <a:ea typeface="宋体" pitchFamily="2" charset="-122"/>
              </a:rPr>
              <a:t>1957</a:t>
            </a:r>
            <a:r>
              <a:rPr kumimoji="1" lang="zh-CN" altLang="en-US" sz="2000" b="1" dirty="0">
                <a:solidFill>
                  <a:srgbClr val="0000FF"/>
                </a:solidFill>
                <a:latin typeface="宋体" pitchFamily="2" charset="-122"/>
                <a:ea typeface="宋体" pitchFamily="2" charset="-122"/>
              </a:rPr>
              <a:t>年版，第</a:t>
            </a:r>
            <a:r>
              <a:rPr kumimoji="1" lang="en-US" altLang="zh-CN" sz="2000" b="1" dirty="0">
                <a:solidFill>
                  <a:srgbClr val="0000FF"/>
                </a:solidFill>
                <a:latin typeface="宋体" pitchFamily="2" charset="-122"/>
                <a:ea typeface="宋体" pitchFamily="2" charset="-122"/>
              </a:rPr>
              <a:t>203-204</a:t>
            </a:r>
            <a:r>
              <a:rPr kumimoji="1" lang="zh-CN" altLang="en-US" sz="2000" b="1" dirty="0">
                <a:solidFill>
                  <a:srgbClr val="0000FF"/>
                </a:solidFill>
                <a:latin typeface="宋体" pitchFamily="2" charset="-122"/>
                <a:ea typeface="宋体" pitchFamily="2" charset="-122"/>
              </a:rPr>
              <a:t>页。</a:t>
            </a: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434663" y="1364654"/>
            <a:ext cx="9470780" cy="1963610"/>
          </a:xfrm>
          <a:prstGeom prst="rect">
            <a:avLst/>
          </a:prstGeom>
          <a:noFill/>
        </p:spPr>
        <p:txBody>
          <a:bodyPr wrap="square" lIns="121917" tIns="60958" rIns="121917" bIns="60958" rtlCol="0">
            <a:spAutoFit/>
          </a:bodyPr>
          <a:lstStyle/>
          <a:p>
            <a:pPr>
              <a:lnSpc>
                <a:spcPct val="130000"/>
              </a:lnSpc>
            </a:pPr>
            <a:r>
              <a:rPr lang="zh-CN" altLang="en-US" sz="2400" b="1" dirty="0">
                <a:solidFill>
                  <a:srgbClr val="000000"/>
                </a:solidFill>
                <a:latin typeface="宋体" pitchFamily="2" charset="-122"/>
                <a:ea typeface="宋体" pitchFamily="2" charset="-122"/>
              </a:rPr>
              <a:t>普天之下皆兄弟，灵魂同是自天来，上帝视之皆赤子。</a:t>
            </a:r>
            <a:endParaRPr lang="en-US" altLang="zh-CN" sz="2400" b="1" dirty="0">
              <a:solidFill>
                <a:srgbClr val="000000"/>
              </a:solidFill>
              <a:latin typeface="宋体" pitchFamily="2" charset="-122"/>
              <a:ea typeface="宋体" pitchFamily="2" charset="-122"/>
            </a:endParaRPr>
          </a:p>
          <a:p>
            <a:pPr>
              <a:lnSpc>
                <a:spcPct val="130000"/>
              </a:lnSpc>
            </a:pPr>
            <a:endParaRPr lang="en-US" altLang="zh-CN" sz="2400" b="1" dirty="0">
              <a:solidFill>
                <a:srgbClr val="000000"/>
              </a:solidFill>
              <a:latin typeface="宋体" pitchFamily="2" charset="-122"/>
              <a:ea typeface="宋体" pitchFamily="2" charset="-122"/>
            </a:endParaRPr>
          </a:p>
          <a:p>
            <a:pPr>
              <a:lnSpc>
                <a:spcPct val="130000"/>
              </a:lnSpc>
            </a:pPr>
            <a:r>
              <a:rPr lang="zh-CN" altLang="en-US" sz="2400" b="1" dirty="0">
                <a:solidFill>
                  <a:srgbClr val="000000"/>
                </a:solidFill>
                <a:latin typeface="宋体" pitchFamily="2" charset="-122"/>
                <a:ea typeface="宋体" pitchFamily="2" charset="-122"/>
              </a:rPr>
              <a:t>天下多男人，尽是兄弟之辈；天下多女子，尽是姊妹之群。</a:t>
            </a:r>
            <a:endParaRPr lang="en-US" altLang="zh-CN" sz="2400" b="1" dirty="0">
              <a:solidFill>
                <a:srgbClr val="000000"/>
              </a:solidFill>
              <a:latin typeface="宋体" pitchFamily="2" charset="-122"/>
              <a:ea typeface="宋体" pitchFamily="2" charset="-122"/>
            </a:endParaRPr>
          </a:p>
          <a:p>
            <a:pPr algn="r">
              <a:lnSpc>
                <a:spcPct val="130000"/>
              </a:lnSpc>
            </a:pPr>
            <a:r>
              <a:rPr lang="zh-CN" altLang="en-US" sz="2000" b="1" dirty="0">
                <a:solidFill>
                  <a:srgbClr val="0000FF"/>
                </a:solidFill>
                <a:latin typeface="宋体" pitchFamily="2" charset="-122"/>
                <a:ea typeface="宋体" pitchFamily="2" charset="-122"/>
              </a:rPr>
              <a:t>    </a:t>
            </a:r>
            <a:r>
              <a:rPr kumimoji="1" lang="zh-CN" altLang="en-US" sz="2000" b="1" dirty="0">
                <a:solidFill>
                  <a:srgbClr val="0000FF"/>
                </a:solidFill>
                <a:latin typeface="宋体" pitchFamily="2" charset="-122"/>
                <a:ea typeface="宋体" pitchFamily="2" charset="-122"/>
              </a:rPr>
              <a:t> </a:t>
            </a: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原道醒世训</a:t>
            </a:r>
            <a:r>
              <a:rPr kumimoji="1" lang="en-US" altLang="zh-CN" sz="2000" b="1" dirty="0">
                <a:solidFill>
                  <a:srgbClr val="0000FF"/>
                </a:solidFill>
                <a:latin typeface="宋体" pitchFamily="2" charset="-122"/>
                <a:ea typeface="宋体" pitchFamily="2" charset="-122"/>
              </a:rPr>
              <a:t>》</a:t>
            </a:r>
            <a:endParaRPr kumimoji="1" lang="zh-CN" altLang="en-US" sz="2000" b="1" dirty="0">
              <a:solidFill>
                <a:srgbClr val="0000FF"/>
              </a:solidFill>
              <a:latin typeface="宋体" pitchFamily="2" charset="-122"/>
              <a:ea typeface="宋体" pitchFamily="2" charset="-122"/>
            </a:endParaRPr>
          </a:p>
        </p:txBody>
      </p:sp>
      <p:sp>
        <p:nvSpPr>
          <p:cNvPr id="3" name="文本框 2"/>
          <p:cNvSpPr txBox="1"/>
          <p:nvPr/>
        </p:nvSpPr>
        <p:spPr>
          <a:xfrm>
            <a:off x="2056040" y="651844"/>
            <a:ext cx="2880824" cy="672488"/>
          </a:xfrm>
          <a:prstGeom prst="rect">
            <a:avLst/>
          </a:prstGeom>
          <a:noFill/>
        </p:spPr>
        <p:txBody>
          <a:bodyPr wrap="square" lIns="121917" tIns="60958" rIns="121917" bIns="60958" rtlCol="0">
            <a:spAutoFit/>
          </a:bodyPr>
          <a:lstStyle/>
          <a:p>
            <a:pPr>
              <a:lnSpc>
                <a:spcPct val="130000"/>
              </a:lnSpc>
            </a:pPr>
            <a:r>
              <a:rPr kumimoji="1" lang="zh-CN" altLang="en-US" sz="3200" b="1" dirty="0">
                <a:solidFill>
                  <a:srgbClr val="0000FF"/>
                </a:solidFill>
                <a:latin typeface="宋体" pitchFamily="2" charset="-122"/>
                <a:ea typeface="宋体" pitchFamily="2" charset="-122"/>
              </a:rPr>
              <a:t>等级制度</a:t>
            </a:r>
          </a:p>
        </p:txBody>
      </p:sp>
      <p:sp>
        <p:nvSpPr>
          <p:cNvPr id="4" name="文本框 3"/>
          <p:cNvSpPr txBox="1"/>
          <p:nvPr/>
        </p:nvSpPr>
        <p:spPr>
          <a:xfrm>
            <a:off x="1461606" y="3483385"/>
            <a:ext cx="8354389" cy="2523764"/>
          </a:xfrm>
          <a:prstGeom prst="rect">
            <a:avLst/>
          </a:prstGeom>
          <a:noFill/>
        </p:spPr>
        <p:txBody>
          <a:bodyPr wrap="square" lIns="121917" tIns="60958" rIns="121917" bIns="60958" rtlCol="0">
            <a:spAutoFit/>
          </a:bodyPr>
          <a:lstStyle/>
          <a:p>
            <a:pPr algn="ctr">
              <a:lnSpc>
                <a:spcPct val="130000"/>
              </a:lnSpc>
            </a:pPr>
            <a:r>
              <a:rPr lang="zh-CN" altLang="en-US" sz="2400" b="1" dirty="0">
                <a:solidFill>
                  <a:srgbClr val="000000"/>
                </a:solidFill>
                <a:latin typeface="宋体" pitchFamily="2" charset="-122"/>
                <a:ea typeface="宋体" pitchFamily="2" charset="-122"/>
              </a:rPr>
              <a:t>只有媳错无爷错，只有婶错无哥错，</a:t>
            </a:r>
            <a:endParaRPr lang="en-US" altLang="zh-CN" sz="2400" b="1" dirty="0">
              <a:solidFill>
                <a:srgbClr val="000000"/>
              </a:solidFill>
              <a:latin typeface="宋体" pitchFamily="2" charset="-122"/>
              <a:ea typeface="宋体" pitchFamily="2" charset="-122"/>
            </a:endParaRPr>
          </a:p>
          <a:p>
            <a:pPr algn="ctr">
              <a:lnSpc>
                <a:spcPct val="130000"/>
              </a:lnSpc>
            </a:pPr>
            <a:r>
              <a:rPr lang="zh-CN" altLang="en-US" sz="2400" b="1" dirty="0">
                <a:solidFill>
                  <a:srgbClr val="000000"/>
                </a:solidFill>
                <a:latin typeface="宋体" pitchFamily="2" charset="-122"/>
                <a:ea typeface="宋体" pitchFamily="2" charset="-122"/>
              </a:rPr>
              <a:t>只有人错无天错，只有臣错无主错。</a:t>
            </a:r>
            <a:endParaRPr lang="en-US" altLang="zh-CN" sz="2400" b="1" dirty="0">
              <a:solidFill>
                <a:srgbClr val="000000"/>
              </a:solidFill>
              <a:latin typeface="宋体" pitchFamily="2" charset="-122"/>
              <a:ea typeface="宋体" pitchFamily="2" charset="-122"/>
            </a:endParaRPr>
          </a:p>
          <a:p>
            <a:pPr algn="ctr">
              <a:lnSpc>
                <a:spcPct val="130000"/>
              </a:lnSpc>
            </a:pPr>
            <a:r>
              <a:rPr kumimoji="1" lang="zh-CN" altLang="en-US" sz="2400" b="1" dirty="0">
                <a:solidFill>
                  <a:srgbClr val="000000"/>
                </a:solidFill>
                <a:latin typeface="宋体" pitchFamily="2" charset="-122"/>
                <a:ea typeface="宋体" pitchFamily="2" charset="-122"/>
              </a:rPr>
              <a:t>子不敬父失天伦，弟不敬兄失天伦，</a:t>
            </a:r>
            <a:endParaRPr kumimoji="1" lang="en-US" altLang="zh-CN" sz="2400" b="1" dirty="0">
              <a:solidFill>
                <a:srgbClr val="000000"/>
              </a:solidFill>
              <a:latin typeface="宋体" pitchFamily="2" charset="-122"/>
              <a:ea typeface="宋体" pitchFamily="2" charset="-122"/>
            </a:endParaRPr>
          </a:p>
          <a:p>
            <a:pPr algn="ctr">
              <a:lnSpc>
                <a:spcPct val="130000"/>
              </a:lnSpc>
            </a:pPr>
            <a:r>
              <a:rPr kumimoji="1" lang="zh-CN" altLang="en-US" sz="2400" b="1" dirty="0">
                <a:solidFill>
                  <a:srgbClr val="000000"/>
                </a:solidFill>
                <a:latin typeface="宋体" pitchFamily="2" charset="-122"/>
                <a:ea typeface="宋体" pitchFamily="2" charset="-122"/>
              </a:rPr>
              <a:t>臣不敬君失天伦，下不敬上失天伦。</a:t>
            </a:r>
            <a:endParaRPr kumimoji="1" lang="en-US" altLang="zh-CN" sz="2400" b="1" dirty="0">
              <a:solidFill>
                <a:srgbClr val="000000"/>
              </a:solidFill>
              <a:latin typeface="宋体" pitchFamily="2" charset="-122"/>
              <a:ea typeface="宋体" pitchFamily="2" charset="-122"/>
            </a:endParaRPr>
          </a:p>
          <a:p>
            <a:pPr algn="r">
              <a:lnSpc>
                <a:spcPct val="130000"/>
              </a:lnSpc>
            </a:pPr>
            <a:r>
              <a:rPr kumimoji="1" lang="zh-CN" altLang="en-US" sz="2000" b="1" dirty="0">
                <a:solidFill>
                  <a:srgbClr val="0000FF"/>
                </a:solidFill>
                <a:latin typeface="宋体" pitchFamily="2" charset="-122"/>
                <a:ea typeface="宋体" pitchFamily="2" charset="-122"/>
              </a:rPr>
              <a:t> </a:t>
            </a:r>
            <a:r>
              <a:rPr kumimoji="1" lang="en-US" altLang="zh-CN" sz="2000" b="1" dirty="0">
                <a:solidFill>
                  <a:srgbClr val="0000FF"/>
                </a:solidFill>
                <a:latin typeface="宋体" pitchFamily="2" charset="-122"/>
                <a:ea typeface="宋体" pitchFamily="2" charset="-122"/>
              </a:rPr>
              <a:t>——《</a:t>
            </a:r>
            <a:r>
              <a:rPr kumimoji="1" lang="zh-CN" altLang="en-US" sz="2000" b="1" dirty="0">
                <a:solidFill>
                  <a:srgbClr val="0000FF"/>
                </a:solidFill>
                <a:latin typeface="宋体" pitchFamily="2" charset="-122"/>
                <a:ea typeface="宋体" pitchFamily="2" charset="-122"/>
              </a:rPr>
              <a:t>天父诗</a:t>
            </a:r>
            <a:r>
              <a:rPr kumimoji="1" lang="en-US" altLang="zh-CN" sz="2000" b="1" dirty="0">
                <a:solidFill>
                  <a:srgbClr val="0000FF"/>
                </a:solidFill>
                <a:latin typeface="宋体" pitchFamily="2" charset="-122"/>
                <a:ea typeface="宋体" pitchFamily="2" charset="-122"/>
              </a:rPr>
              <a:t>》</a:t>
            </a:r>
            <a:endParaRPr kumimoji="1" lang="zh-CN" altLang="en-US" sz="2000" b="1" dirty="0">
              <a:solidFill>
                <a:srgbClr val="0000FF"/>
              </a:solidFill>
              <a:latin typeface="宋体" pitchFamily="2" charset="-122"/>
              <a:ea typeface="宋体" pitchFamily="2" charset="-122"/>
            </a:endParaRP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COMMONDATA" val="eyJoZGlkIjoiODI2YmM3YjY1NDc3YWU3ODliNTQ0NzNiMzlhNjQ5Nj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t">
        <a:spAutoFit/>
      </a:bodyPr>
      <a:lstStyle>
        <a:defPPr indent="457200" algn="l">
          <a:lnSpc>
            <a:spcPct val="150000"/>
          </a:lnSpc>
          <a:defRPr sz="2000" dirty="0" smtClean="0">
            <a:solidFill>
              <a:srgbClr val="161617"/>
            </a:solidFill>
            <a:latin typeface="微软雅黑" panose="020B0503020204020204" pitchFamily="34" charset="-122"/>
            <a:ea typeface="微软雅黑" panose="020B0503020204020204" pitchFamily="34" charset="-122"/>
            <a:cs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2908</Words>
  <Application>Microsoft Office PowerPoint</Application>
  <PresentationFormat>自定义</PresentationFormat>
  <Paragraphs>154</Paragraphs>
  <Slides>26</Slides>
  <Notes>1</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cp:lastModifiedBy>twm</cp:lastModifiedBy>
  <cp:revision>83</cp:revision>
  <dcterms:created xsi:type="dcterms:W3CDTF">2019-11-28T06:27:00Z</dcterms:created>
  <dcterms:modified xsi:type="dcterms:W3CDTF">2023-12-24T02:50:43Z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EFAF3B75F41B453BB2897A2CB70E9962</vt:lpwstr>
  </property>
  <property fmtid="{D5CDD505-2E9C-101B-9397-08002B2CF9AE}" pid="3" name="KSOProductBuildVer">
    <vt:lpwstr>2052-11.1.0.12358</vt:lpwstr>
  </property>
</Properties>
</file>